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6" r:id="rId5"/>
    <p:sldMasterId id="2147493598" r:id="rId6"/>
  </p:sldMasterIdLst>
  <p:notesMasterIdLst>
    <p:notesMasterId r:id="rId80"/>
  </p:notesMasterIdLst>
  <p:handoutMasterIdLst>
    <p:handoutMasterId r:id="rId81"/>
  </p:handoutMasterIdLst>
  <p:sldIdLst>
    <p:sldId id="330" r:id="rId7"/>
    <p:sldId id="739" r:id="rId8"/>
    <p:sldId id="740" r:id="rId9"/>
    <p:sldId id="741" r:id="rId10"/>
    <p:sldId id="742" r:id="rId11"/>
    <p:sldId id="743" r:id="rId12"/>
    <p:sldId id="744" r:id="rId13"/>
    <p:sldId id="690" r:id="rId14"/>
    <p:sldId id="691" r:id="rId15"/>
    <p:sldId id="693" r:id="rId16"/>
    <p:sldId id="694" r:id="rId17"/>
    <p:sldId id="745" r:id="rId18"/>
    <p:sldId id="750" r:id="rId19"/>
    <p:sldId id="746" r:id="rId20"/>
    <p:sldId id="747" r:id="rId21"/>
    <p:sldId id="748" r:id="rId22"/>
    <p:sldId id="749" r:id="rId23"/>
    <p:sldId id="751" r:id="rId24"/>
    <p:sldId id="752" r:id="rId25"/>
    <p:sldId id="753" r:id="rId26"/>
    <p:sldId id="754" r:id="rId27"/>
    <p:sldId id="755" r:id="rId28"/>
    <p:sldId id="758" r:id="rId29"/>
    <p:sldId id="759" r:id="rId30"/>
    <p:sldId id="760" r:id="rId31"/>
    <p:sldId id="762" r:id="rId32"/>
    <p:sldId id="763" r:id="rId33"/>
    <p:sldId id="764" r:id="rId34"/>
    <p:sldId id="765" r:id="rId35"/>
    <p:sldId id="766" r:id="rId36"/>
    <p:sldId id="767" r:id="rId37"/>
    <p:sldId id="768" r:id="rId38"/>
    <p:sldId id="769" r:id="rId39"/>
    <p:sldId id="770" r:id="rId40"/>
    <p:sldId id="771" r:id="rId41"/>
    <p:sldId id="772" r:id="rId42"/>
    <p:sldId id="773" r:id="rId43"/>
    <p:sldId id="774" r:id="rId44"/>
    <p:sldId id="775" r:id="rId45"/>
    <p:sldId id="776" r:id="rId46"/>
    <p:sldId id="777" r:id="rId47"/>
    <p:sldId id="778" r:id="rId48"/>
    <p:sldId id="761" r:id="rId49"/>
    <p:sldId id="779" r:id="rId50"/>
    <p:sldId id="780" r:id="rId51"/>
    <p:sldId id="781" r:id="rId52"/>
    <p:sldId id="782" r:id="rId53"/>
    <p:sldId id="719" r:id="rId54"/>
    <p:sldId id="783" r:id="rId55"/>
    <p:sldId id="784" r:id="rId56"/>
    <p:sldId id="785" r:id="rId57"/>
    <p:sldId id="786" r:id="rId58"/>
    <p:sldId id="787" r:id="rId59"/>
    <p:sldId id="788" r:id="rId60"/>
    <p:sldId id="789" r:id="rId61"/>
    <p:sldId id="790" r:id="rId62"/>
    <p:sldId id="791" r:id="rId63"/>
    <p:sldId id="792" r:id="rId64"/>
    <p:sldId id="793" r:id="rId65"/>
    <p:sldId id="794" r:id="rId66"/>
    <p:sldId id="795" r:id="rId67"/>
    <p:sldId id="796" r:id="rId68"/>
    <p:sldId id="797" r:id="rId69"/>
    <p:sldId id="798" r:id="rId70"/>
    <p:sldId id="799" r:id="rId71"/>
    <p:sldId id="800" r:id="rId72"/>
    <p:sldId id="801" r:id="rId73"/>
    <p:sldId id="802" r:id="rId74"/>
    <p:sldId id="803" r:id="rId75"/>
    <p:sldId id="804" r:id="rId76"/>
    <p:sldId id="805" r:id="rId77"/>
    <p:sldId id="806" r:id="rId78"/>
    <p:sldId id="807"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7056B-7D89-3040-830E-2CF3AD01C0DB}" v="10" dt="2020-04-16T15:46:04.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06"/>
    <p:restoredTop sz="87861"/>
  </p:normalViewPr>
  <p:slideViewPr>
    <p:cSldViewPr snapToObjects="1">
      <p:cViewPr varScale="1">
        <p:scale>
          <a:sx n="139" d="100"/>
          <a:sy n="139" d="100"/>
        </p:scale>
        <p:origin x="184"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49" d="100"/>
        <a:sy n="149"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handoutMaster" Target="handoutMasters/handoutMaster1.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4/27/20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4/27/20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388239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Unlike relational model, where relationships can’t have properties, and rows can’t have multiple labels</a:t>
            </a:r>
          </a:p>
          <a:p>
            <a:r>
              <a:rPr lang="en-US" dirty="0">
                <a:sym typeface="Wingdings" pitchFamily="2" charset="2"/>
              </a:rPr>
              <a:t>Properties: not typed</a:t>
            </a:r>
          </a:p>
          <a:p>
            <a:r>
              <a:rPr lang="en-US" dirty="0">
                <a:sym typeface="Wingdings" pitchFamily="2" charset="2"/>
              </a:rPr>
              <a:t>Nothing like table definitions; any node can </a:t>
            </a:r>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24</a:t>
            </a:fld>
            <a:endParaRPr lang="en-US" altLang="en-US"/>
          </a:p>
        </p:txBody>
      </p:sp>
    </p:spTree>
    <p:extLst>
      <p:ext uri="{BB962C8B-B14F-4D97-AF65-F5344CB8AC3E}">
        <p14:creationId xmlns:p14="http://schemas.microsoft.com/office/powerpoint/2010/main" val="1679590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25</a:t>
            </a:fld>
            <a:endParaRPr lang="en-US" altLang="en-US"/>
          </a:p>
        </p:txBody>
      </p:sp>
    </p:spTree>
    <p:extLst>
      <p:ext uri="{BB962C8B-B14F-4D97-AF65-F5344CB8AC3E}">
        <p14:creationId xmlns:p14="http://schemas.microsoft.com/office/powerpoint/2010/main" val="1841194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29</a:t>
            </a:fld>
            <a:endParaRPr lang="en-US" altLang="en-US"/>
          </a:p>
        </p:txBody>
      </p:sp>
    </p:spTree>
    <p:extLst>
      <p:ext uri="{BB962C8B-B14F-4D97-AF65-F5344CB8AC3E}">
        <p14:creationId xmlns:p14="http://schemas.microsoft.com/office/powerpoint/2010/main" val="199786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Notion of </a:t>
            </a:r>
            <a:r>
              <a:rPr lang="en-US"/>
              <a:t>querying paths….</a:t>
            </a:r>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38</a:t>
            </a:fld>
            <a:endParaRPr lang="en-US" altLang="en-US"/>
          </a:p>
        </p:txBody>
      </p:sp>
    </p:spTree>
    <p:extLst>
      <p:ext uri="{BB962C8B-B14F-4D97-AF65-F5344CB8AC3E}">
        <p14:creationId xmlns:p14="http://schemas.microsoft.com/office/powerpoint/2010/main" val="4280724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39</a:t>
            </a:fld>
            <a:endParaRPr lang="en-US" altLang="en-US"/>
          </a:p>
        </p:txBody>
      </p:sp>
    </p:spTree>
    <p:extLst>
      <p:ext uri="{BB962C8B-B14F-4D97-AF65-F5344CB8AC3E}">
        <p14:creationId xmlns:p14="http://schemas.microsoft.com/office/powerpoint/2010/main" val="3691872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30825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0726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Impedence</a:t>
            </a:r>
            <a:r>
              <a:rPr lang="en-US" dirty="0"/>
              <a:t> mismatch: Solution is not the easiest way to solve the problem</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47</a:t>
            </a:fld>
            <a:endParaRPr lang="en-US" altLang="en-US"/>
          </a:p>
        </p:txBody>
      </p:sp>
    </p:spTree>
    <p:extLst>
      <p:ext uri="{BB962C8B-B14F-4D97-AF65-F5344CB8AC3E}">
        <p14:creationId xmlns:p14="http://schemas.microsoft.com/office/powerpoint/2010/main" val="2680258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8455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a:t>
            </a:fld>
            <a:endParaRPr lang="en-US" altLang="en-US"/>
          </a:p>
        </p:txBody>
      </p:sp>
    </p:spTree>
    <p:extLst>
      <p:ext uri="{BB962C8B-B14F-4D97-AF65-F5344CB8AC3E}">
        <p14:creationId xmlns:p14="http://schemas.microsoft.com/office/powerpoint/2010/main" val="2049411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 Software University Foundation – </a:t>
            </a:r>
            <a:r>
              <a:rPr kumimoji="0" lang="en-US" sz="1200" b="0" i="0" u="sng" strike="noStrike" kern="1200" cap="none" spc="0" normalizeH="0" baseline="0" noProof="0">
                <a:ln>
                  <a:noFill/>
                </a:ln>
                <a:solidFill>
                  <a:prstClr val="black"/>
                </a:solidFill>
                <a:effectLst/>
                <a:uLnTx/>
                <a:uFillTx/>
                <a:latin typeface="Calibri"/>
                <a:ea typeface="+mn-ea"/>
                <a:cs typeface="+mn-cs"/>
                <a:hlinkClick r:id="rId3"/>
              </a:rPr>
              <a:t>http://softuni.org</a:t>
            </a: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This work is licensed under the </a:t>
            </a:r>
            <a:r>
              <a:rPr kumimoji="0" lang="en-US" sz="1200" b="0" i="0" u="sng" strike="noStrike" kern="1200" cap="none" spc="0" normalizeH="0" baseline="0" noProof="1">
                <a:ln>
                  <a:noFill/>
                </a:ln>
                <a:solidFill>
                  <a:prstClr val="black"/>
                </a:solidFill>
                <a:effectLst/>
                <a:uLnTx/>
                <a:uFillTx/>
                <a:latin typeface="Calibri"/>
                <a:ea typeface="+mn-ea"/>
                <a:cs typeface="+mn-cs"/>
                <a:hlinkClick r:id="rId4"/>
              </a:rPr>
              <a:t>Creative Commons Attribution-NonCommercial-ShareAlike</a:t>
            </a:r>
            <a:r>
              <a:rPr kumimoji="0" lang="en-US" sz="1200" b="0" i="0" u="none" strike="noStrike" kern="1200" cap="none" spc="0" normalizeH="0" baseline="0" noProof="1">
                <a:ln>
                  <a:noFill/>
                </a:ln>
                <a:solidFill>
                  <a:prstClr val="black"/>
                </a:solidFill>
                <a:effectLst/>
                <a:uLnTx/>
                <a:uFillTx/>
                <a:latin typeface="Calibri"/>
                <a:ea typeface="+mn-ea"/>
                <a:cs typeface="+mn-cs"/>
              </a:rPr>
              <a:t> </a:t>
            </a:r>
            <a:r>
              <a:rPr kumimoji="0" lang="en-US" sz="1200" b="0" i="0" u="none" strike="noStrike" kern="1200" cap="none" spc="0" normalizeH="0" baseline="0" noProof="0">
                <a:ln>
                  <a:noFill/>
                </a:ln>
                <a:solidFill>
                  <a:prstClr val="black"/>
                </a:solidFill>
                <a:effectLst/>
                <a:uLnTx/>
                <a:uFillTx/>
                <a:latin typeface="Calibri"/>
                <a:ea typeface="+mn-ea"/>
                <a:cs typeface="+mn-cs"/>
              </a:rPr>
              <a:t>license.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94271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Redis-Commander </a:t>
            </a:r>
            <a:r>
              <a:rPr lang="en-US" dirty="0"/>
              <a:t>– Redis version </a:t>
            </a:r>
            <a:r>
              <a:rPr lang="en-US"/>
              <a:t>of MySQL Workbench</a:t>
            </a:r>
          </a:p>
        </p:txBody>
      </p:sp>
    </p:spTree>
    <p:extLst>
      <p:ext uri="{BB962C8B-B14F-4D97-AF65-F5344CB8AC3E}">
        <p14:creationId xmlns:p14="http://schemas.microsoft.com/office/powerpoint/2010/main" val="604284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5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77618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Relaxes integrity of relational model: speeds up updates, creates scalability, performance</a:t>
            </a:r>
          </a:p>
          <a:p>
            <a:r>
              <a:rPr lang="en-US" dirty="0"/>
              <a:t>Relax transactional restraints</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14</a:t>
            </a:fld>
            <a:endParaRPr lang="en-US" altLang="en-US"/>
          </a:p>
        </p:txBody>
      </p:sp>
    </p:spTree>
    <p:extLst>
      <p:ext uri="{BB962C8B-B14F-4D97-AF65-F5344CB8AC3E}">
        <p14:creationId xmlns:p14="http://schemas.microsoft.com/office/powerpoint/2010/main" val="243709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 column: allows non-atomic domains</a:t>
            </a:r>
          </a:p>
          <a:p>
            <a:r>
              <a:rPr lang="en-US" dirty="0"/>
              <a:t>Key-value: self-explanatory – only stores key and its value, no other info about the data</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16</a:t>
            </a:fld>
            <a:endParaRPr lang="en-US" altLang="en-US"/>
          </a:p>
        </p:txBody>
      </p:sp>
    </p:spTree>
    <p:extLst>
      <p:ext uri="{BB962C8B-B14F-4D97-AF65-F5344CB8AC3E}">
        <p14:creationId xmlns:p14="http://schemas.microsoft.com/office/powerpoint/2010/main" val="151985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67403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really a theorem…</a:t>
            </a:r>
          </a:p>
          <a:p>
            <a:r>
              <a:rPr lang="en-US" dirty="0"/>
              <a:t>Also not necessarily true…</a:t>
            </a:r>
          </a:p>
          <a:p>
            <a:endParaRPr lang="en-US" dirty="0"/>
          </a:p>
          <a:p>
            <a:r>
              <a:rPr lang="en-US" dirty="0"/>
              <a:t>Partition tolerance: not all nodes in a network can communicate</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20</a:t>
            </a:fld>
            <a:endParaRPr lang="en-US" altLang="en-US"/>
          </a:p>
        </p:txBody>
      </p:sp>
    </p:spTree>
    <p:extLst>
      <p:ext uri="{BB962C8B-B14F-4D97-AF65-F5344CB8AC3E}">
        <p14:creationId xmlns:p14="http://schemas.microsoft.com/office/powerpoint/2010/main" val="2754027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WRITE is based on non-updated GET? Use timestamps/version numbers to abort transactions accordingly</a:t>
            </a:r>
          </a:p>
          <a:p>
            <a:r>
              <a:rPr lang="en-US" dirty="0"/>
              <a:t>Can also lock all copies - requires completely connected network of data stores… (Consistent and Available, but not Partition-tolerant)</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22</a:t>
            </a:fld>
            <a:endParaRPr lang="en-US" altLang="en-US"/>
          </a:p>
        </p:txBody>
      </p:sp>
    </p:spTree>
    <p:extLst>
      <p:ext uri="{BB962C8B-B14F-4D97-AF65-F5344CB8AC3E}">
        <p14:creationId xmlns:p14="http://schemas.microsoft.com/office/powerpoint/2010/main" val="1032934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136929709"/>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7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808567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4/27/20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75326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4/27/20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16019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4/27/20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5455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4/27/20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298701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51206646"/>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45796049"/>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4076347670"/>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4/27/20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38108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294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5663" y="235726"/>
            <a:ext cx="5538198" cy="1500188"/>
          </a:xfrm>
        </p:spPr>
        <p:txBody>
          <a:bodyPr lIns="0" tIns="0" rIns="0" bIns="0">
            <a:normAutofit/>
          </a:bodyPr>
          <a:lstStyle>
            <a:lvl1pPr algn="r">
              <a:defRPr sz="405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3275663" y="1759724"/>
            <a:ext cx="5538198" cy="1314450"/>
          </a:xfrm>
        </p:spPr>
        <p:txBody>
          <a:bodyPr lIns="0" tIns="0" rIns="0" bIns="0">
            <a:normAutofit/>
          </a:bodyPr>
          <a:lstStyle>
            <a:lvl1pPr marL="0" indent="0" algn="r">
              <a:spcBef>
                <a:spcPts val="0"/>
              </a:spcBef>
              <a:buNone/>
              <a:defRPr sz="3000" cap="none" spc="150" baseline="0">
                <a:solidFill>
                  <a:schemeClr val="accent1"/>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79"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570458" y="3104887"/>
            <a:ext cx="2391332" cy="412027"/>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1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3275663" y="3143250"/>
            <a:ext cx="5538198" cy="142875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570458" y="3466399"/>
            <a:ext cx="2391333" cy="35143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25"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570458" y="3749666"/>
            <a:ext cx="2391332" cy="3150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5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570458" y="4036866"/>
            <a:ext cx="2391332" cy="29084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35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570458" y="4292738"/>
            <a:ext cx="2391332" cy="2666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2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964529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fld id="{7DEFA7EA-3664-49FE-B0F0-25537597E3EA}" type="datetime1">
              <a:rPr lang="en-US" smtClean="0">
                <a:solidFill>
                  <a:prstClr val="white">
                    <a:tint val="75000"/>
                  </a:prstClr>
                </a:solidFill>
              </a:rPr>
              <a:pPr/>
              <a:t>4/27/20</a:t>
            </a:fld>
            <a:endParaRPr lang="en-US" dirty="0">
              <a:solidFill>
                <a:prstClr val="white">
                  <a:tint val="75000"/>
                </a:prstClr>
              </a:solidFill>
            </a:endParaRPr>
          </a:p>
        </p:txBody>
      </p:sp>
      <p:sp>
        <p:nvSpPr>
          <p:cNvPr id="19"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42847" y="863341"/>
            <a:ext cx="8855923" cy="4177766"/>
          </a:xfrm>
        </p:spPr>
        <p:txBody>
          <a:bodyPr/>
          <a:lstStyle>
            <a:lvl1pPr>
              <a:defRPr sz="2550"/>
            </a:lvl1pPr>
            <a:lvl2pPr>
              <a:defRPr sz="2400"/>
            </a:lvl2pPr>
            <a:lvl3pPr>
              <a:defRPr sz="2250"/>
            </a:lvl3pPr>
            <a:lvl4pPr>
              <a:defRPr sz="2100"/>
            </a:lvl4pPr>
            <a:lvl5pPr>
              <a:defRPr sz="195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41648" y="30256"/>
            <a:ext cx="7185069" cy="833085"/>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1011626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942" y="3696574"/>
            <a:ext cx="6705600" cy="633626"/>
          </a:xfrm>
        </p:spPr>
        <p:txBody>
          <a:bodyPr lIns="36000" tIns="36000" rIns="36000" bIns="36000" anchor="b">
            <a:spAutoFit/>
          </a:bodyPr>
          <a:lstStyle>
            <a:lvl1pPr algn="ctr">
              <a:defRPr sz="405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084942" y="4316226"/>
            <a:ext cx="6705600" cy="557451"/>
          </a:xfrm>
        </p:spPr>
        <p:txBody>
          <a:bodyPr lIns="36000" tIns="36000" rIns="36000" bIns="36000" anchor="t">
            <a:spAutoFit/>
          </a:bodyPr>
          <a:lstStyle>
            <a:lvl1pPr marL="0" indent="0" algn="ctr">
              <a:spcBef>
                <a:spcPts val="0"/>
              </a:spcBef>
              <a:buNone/>
              <a:defRPr sz="3000" cap="none" spc="150" baseline="0">
                <a:solidFill>
                  <a:schemeClr val="accent1"/>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79"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20980747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532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1414" y="53580"/>
            <a:ext cx="6553200" cy="682228"/>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323851"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4648200"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186612106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34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4/27/20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4/27/20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4/27/20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4/27/20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4/27/20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emf"/><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12 – No SQL</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494" r:id="rId8"/>
    <p:sldLayoutId id="2147493572" r:id="rId9"/>
    <p:sldLayoutId id="2147493585"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12 – NoSQL : No SQL</a:t>
            </a:r>
          </a:p>
          <a:p>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894203362"/>
      </p:ext>
    </p:extLst>
  </p:cSld>
  <p:clrMap bg1="lt1" tx1="dk1" bg2="lt2" tx2="dk2" accent1="accent1" accent2="accent2" accent3="accent3" accent4="accent4" accent5="accent5" accent6="accent6" hlink="hlink" folHlink="folHlink"/>
  <p:sldLayoutIdLst>
    <p:sldLayoutId id="2147493587" r:id="rId1"/>
    <p:sldLayoutId id="2147493588" r:id="rId2"/>
    <p:sldLayoutId id="2147493589" r:id="rId3"/>
    <p:sldLayoutId id="2147493590" r:id="rId4"/>
    <p:sldLayoutId id="2147493591" r:id="rId5"/>
    <p:sldLayoutId id="2147493592" r:id="rId6"/>
    <p:sldLayoutId id="2147493593" r:id="rId7"/>
    <p:sldLayoutId id="2147493594" r:id="rId8"/>
    <p:sldLayoutId id="2147493595" r:id="rId9"/>
    <p:sldLayoutId id="2147493596" r:id="rId10"/>
    <p:sldLayoutId id="214749359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pPr defTabSz="914240" fontAlgn="auto">
              <a:spcBef>
                <a:spcPts val="0"/>
              </a:spcBef>
              <a:spcAft>
                <a:spcPts val="0"/>
              </a:spcAft>
            </a:pPr>
            <a:fld id="{7A121623-BBB3-4AB7-910A-25A1390DA602}" type="datetime1">
              <a:rPr lang="en-US" smtClean="0">
                <a:solidFill>
                  <a:prstClr val="white">
                    <a:tint val="75000"/>
                  </a:prstClr>
                </a:solidFill>
                <a:latin typeface="Calibri"/>
                <a:ea typeface=""/>
              </a:rPr>
              <a:pPr defTabSz="914240" fontAlgn="auto">
                <a:spcBef>
                  <a:spcPts val="0"/>
                </a:spcBef>
                <a:spcAft>
                  <a:spcPts val="0"/>
                </a:spcAft>
              </a:pPr>
              <a:t>4/27/20</a:t>
            </a:fld>
            <a:endParaRPr lang="en-US" dirty="0">
              <a:solidFill>
                <a:prstClr val="white">
                  <a:tint val="75000"/>
                </a:prstClr>
              </a:solidFill>
              <a:latin typeface="Calibri"/>
              <a:ea typeface=""/>
            </a:endParaRPr>
          </a:p>
        </p:txBody>
      </p:sp>
      <p:sp>
        <p:nvSpPr>
          <p:cNvPr id="5"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pPr defTabSz="914240" fontAlgn="auto">
              <a:spcBef>
                <a:spcPts val="0"/>
              </a:spcBef>
              <a:spcAft>
                <a:spcPts val="0"/>
              </a:spcAft>
            </a:pPr>
            <a:endParaRPr lang="en-US" dirty="0">
              <a:solidFill>
                <a:prstClr val="white">
                  <a:tint val="75000"/>
                </a:prstClr>
              </a:solidFill>
              <a:latin typeface="Calibri"/>
              <a:ea typeface=""/>
            </a:endParaRPr>
          </a:p>
        </p:txBody>
      </p:sp>
      <p:sp>
        <p:nvSpPr>
          <p:cNvPr id="6"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pPr defTabSz="914240" fontAlgn="auto">
              <a:spcBef>
                <a:spcPts val="0"/>
              </a:spcBef>
              <a:spcAft>
                <a:spcPts val="0"/>
              </a:spcAft>
            </a:pPr>
            <a:fld id="{C014DD1E-5D91-48A3-AD6D-45FBA980D106}" type="slidenum">
              <a:rPr lang="en-US" smtClean="0">
                <a:solidFill>
                  <a:prstClr val="white">
                    <a:tint val="75000"/>
                  </a:prstClr>
                </a:solidFill>
                <a:latin typeface="Calibri"/>
                <a:ea typeface=""/>
              </a:rPr>
              <a:pPr defTabSz="914240" fontAlgn="auto">
                <a:spcBef>
                  <a:spcPts val="0"/>
                </a:spcBef>
                <a:spcAft>
                  <a:spcPts val="0"/>
                </a:spcAft>
              </a:pPr>
              <a:t>‹#›</a:t>
            </a:fld>
            <a:endParaRPr lang="en-US" dirty="0">
              <a:solidFill>
                <a:prstClr val="white">
                  <a:tint val="75000"/>
                </a:prstClr>
              </a:solidFill>
              <a:latin typeface="Calibri"/>
              <a:ea typeface=""/>
            </a:endParaRPr>
          </a:p>
        </p:txBody>
      </p:sp>
      <p:sp>
        <p:nvSpPr>
          <p:cNvPr id="2" name="Title Placeholder 1"/>
          <p:cNvSpPr>
            <a:spLocks noGrp="1"/>
          </p:cNvSpPr>
          <p:nvPr>
            <p:ph type="title"/>
          </p:nvPr>
        </p:nvSpPr>
        <p:spPr>
          <a:xfrm>
            <a:off x="142839" y="29681"/>
            <a:ext cx="8857131" cy="833662"/>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42847" y="863343"/>
            <a:ext cx="8855923" cy="4177765"/>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573098803"/>
      </p:ext>
    </p:extLst>
  </p:cSld>
  <p:clrMap bg1="dk1" tx1="lt1" bg2="dk2" tx2="lt2" accent1="accent1" accent2="accent2" accent3="accent3" accent4="accent4" accent5="accent5" accent6="accent6" hlink="hlink" folHlink="folHlink"/>
  <p:sldLayoutIdLst>
    <p:sldLayoutId id="2147493599" r:id="rId1"/>
    <p:sldLayoutId id="2147493600" r:id="rId2"/>
    <p:sldLayoutId id="2147493601" r:id="rId3"/>
    <p:sldLayoutId id="2147493602" r:id="rId4"/>
    <p:sldLayoutId id="2147493603" r:id="rId5"/>
    <p:sldLayoutId id="2147493604" r:id="rId6"/>
  </p:sldLayoutIdLst>
  <p:hf hdr="0" ftr="0" dt="0"/>
  <p:txStyles>
    <p:titleStyle>
      <a:lvl1pPr algn="l" defTabSz="914240" rtl="0" eaLnBrk="1" latinLnBrk="0" hangingPunct="1">
        <a:lnSpc>
          <a:spcPct val="90000"/>
        </a:lnSpc>
        <a:spcBef>
          <a:spcPct val="0"/>
        </a:spcBef>
        <a:buNone/>
        <a:defRPr sz="3000" b="1" kern="1200">
          <a:solidFill>
            <a:srgbClr val="F3BE60"/>
          </a:solidFill>
          <a:latin typeface="+mj-lt"/>
          <a:ea typeface="+mj-ea"/>
          <a:cs typeface="+mj-cs"/>
        </a:defRPr>
      </a:lvl1pPr>
    </p:titleStyle>
    <p:bodyStyle>
      <a:lvl1pPr marL="228560" indent="-228560" algn="l" defTabSz="914240" rtl="0" eaLnBrk="1" latinLnBrk="0" hangingPunct="1">
        <a:lnSpc>
          <a:spcPct val="105000"/>
        </a:lnSpc>
        <a:spcBef>
          <a:spcPts val="450"/>
        </a:spcBef>
        <a:spcAft>
          <a:spcPts val="450"/>
        </a:spcAft>
        <a:buClr>
          <a:srgbClr val="F2B254"/>
        </a:buClr>
        <a:buSzPct val="100000"/>
        <a:buFont typeface="Wingdings" panose="05000000000000000000" pitchFamily="2" charset="2"/>
        <a:buChar char="§"/>
        <a:defRPr sz="2550" b="0" kern="1200">
          <a:solidFill>
            <a:schemeClr val="tx1"/>
          </a:solidFill>
          <a:latin typeface="+mn-lt"/>
          <a:ea typeface="+mn-ea"/>
          <a:cs typeface="+mn-cs"/>
        </a:defRPr>
      </a:lvl1pPr>
      <a:lvl2pPr marL="457120" indent="-173705" algn="l" defTabSz="914240" rtl="0" eaLnBrk="1" latinLnBrk="0" hangingPunct="1">
        <a:lnSpc>
          <a:spcPct val="105000"/>
        </a:lnSpc>
        <a:spcBef>
          <a:spcPts val="450"/>
        </a:spcBef>
        <a:spcAft>
          <a:spcPts val="450"/>
        </a:spcAft>
        <a:buClr>
          <a:schemeClr val="accent1"/>
        </a:buClr>
        <a:buSzPct val="80000"/>
        <a:buFont typeface="Wingdings" panose="05000000000000000000" pitchFamily="2" charset="2"/>
        <a:buChar char="§"/>
        <a:defRPr sz="2400" b="0" kern="1200">
          <a:solidFill>
            <a:schemeClr val="tx1"/>
          </a:solidFill>
          <a:latin typeface="+mn-lt"/>
          <a:ea typeface="+mn-ea"/>
          <a:cs typeface="+mn-cs"/>
        </a:defRPr>
      </a:lvl2pPr>
      <a:lvl3pPr marL="685680" indent="-173705" algn="l" defTabSz="914240" rtl="0" eaLnBrk="1" latinLnBrk="0" hangingPunct="1">
        <a:lnSpc>
          <a:spcPct val="105000"/>
        </a:lnSpc>
        <a:spcBef>
          <a:spcPts val="450"/>
        </a:spcBef>
        <a:spcAft>
          <a:spcPts val="450"/>
        </a:spcAft>
        <a:buClr>
          <a:srgbClr val="EF9A1D"/>
        </a:buClr>
        <a:buSzPct val="80000"/>
        <a:buFont typeface="Wingdings" panose="05000000000000000000" pitchFamily="2" charset="2"/>
        <a:buChar char="§"/>
        <a:defRPr sz="2250" b="0" kern="1200">
          <a:solidFill>
            <a:schemeClr val="tx1"/>
          </a:solidFill>
          <a:latin typeface="+mn-lt"/>
          <a:ea typeface="+mn-ea"/>
          <a:cs typeface="+mn-cs"/>
        </a:defRPr>
      </a:lvl3pPr>
      <a:lvl4pPr marL="914240" indent="-173705" algn="l" defTabSz="914240" rtl="0" eaLnBrk="1" latinLnBrk="0" hangingPunct="1">
        <a:lnSpc>
          <a:spcPct val="105000"/>
        </a:lnSpc>
        <a:spcBef>
          <a:spcPts val="450"/>
        </a:spcBef>
        <a:spcAft>
          <a:spcPts val="450"/>
        </a:spcAft>
        <a:buClr>
          <a:srgbClr val="ED9411"/>
        </a:buClr>
        <a:buSzPct val="80000"/>
        <a:buFont typeface="Wingdings" panose="05000000000000000000" pitchFamily="2" charset="2"/>
        <a:buChar char="§"/>
        <a:defRPr sz="2100" b="0" kern="1200">
          <a:solidFill>
            <a:schemeClr val="tx1"/>
          </a:solidFill>
          <a:latin typeface="+mn-lt"/>
          <a:ea typeface="+mn-ea"/>
          <a:cs typeface="+mn-cs"/>
        </a:defRPr>
      </a:lvl4pPr>
      <a:lvl5pPr marL="1142800" indent="-173705" algn="l" defTabSz="914240" rtl="0" eaLnBrk="1" latinLnBrk="0" hangingPunct="1">
        <a:lnSpc>
          <a:spcPct val="105000"/>
        </a:lnSpc>
        <a:spcBef>
          <a:spcPts val="450"/>
        </a:spcBef>
        <a:spcAft>
          <a:spcPts val="450"/>
        </a:spcAft>
        <a:buClr>
          <a:srgbClr val="E28D10"/>
        </a:buClr>
        <a:buSzPct val="80000"/>
        <a:buFont typeface="Wingdings" panose="05000000000000000000" pitchFamily="2" charset="2"/>
        <a:buChar char="§"/>
        <a:defRPr sz="1950" b="0" kern="1200">
          <a:solidFill>
            <a:schemeClr val="tx1"/>
          </a:solidFill>
          <a:latin typeface="+mn-lt"/>
          <a:ea typeface="+mn-ea"/>
          <a:cs typeface="+mn-cs"/>
        </a:defRPr>
      </a:lvl5pPr>
      <a:lvl6pPr marL="137136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6pPr>
      <a:lvl7pPr marL="159992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7pPr>
      <a:lvl8pPr marL="1828479"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8pPr>
      <a:lvl9pPr marL="2057040"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9pPr>
    </p:bodyStyle>
    <p:otherStyle>
      <a:defPPr>
        <a:defRPr/>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79"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NoSQL#cite_note-leavitt-2" TargetMode="External"/><Relationship Id="rId13" Type="http://schemas.openxmlformats.org/officeDocument/2006/relationships/hyperlink" Target="https://en.wikipedia.org/wiki/NoSQL#cite_note-3" TargetMode="External"/><Relationship Id="rId18" Type="http://schemas.openxmlformats.org/officeDocument/2006/relationships/hyperlink" Target="https://en.wikipedia.org/wiki/NoSQL#cite_note-6" TargetMode="External"/><Relationship Id="rId3" Type="http://schemas.openxmlformats.org/officeDocument/2006/relationships/hyperlink" Target="https://en.wikipedia.org/wiki/NoSQL#cite_note-1" TargetMode="External"/><Relationship Id="rId21" Type="http://schemas.openxmlformats.org/officeDocument/2006/relationships/hyperlink" Target="https://en.wikipedia.org/wiki/NoSQL#cite_note-8" TargetMode="External"/><Relationship Id="rId7" Type="http://schemas.openxmlformats.org/officeDocument/2006/relationships/hyperlink" Target="https://en.wikipedia.org/wiki/Relational_database" TargetMode="External"/><Relationship Id="rId12" Type="http://schemas.openxmlformats.org/officeDocument/2006/relationships/hyperlink" Target="https://en.wikipedia.org/wiki/Amazon.com" TargetMode="External"/><Relationship Id="rId17" Type="http://schemas.openxmlformats.org/officeDocument/2006/relationships/hyperlink" Target="https://en.wikipedia.org/wiki/Real-time_web" TargetMode="External"/><Relationship Id="rId2" Type="http://schemas.openxmlformats.org/officeDocument/2006/relationships/notesSlide" Target="../notesSlides/notesSlide5.xml"/><Relationship Id="rId16" Type="http://schemas.openxmlformats.org/officeDocument/2006/relationships/hyperlink" Target="https://en.wikipedia.org/wiki/Big_data" TargetMode="External"/><Relationship Id="rId20" Type="http://schemas.openxmlformats.org/officeDocument/2006/relationships/hyperlink" Target="https://en.wikipedia.org/wiki/NoSQL#cite_note-7" TargetMode="External"/><Relationship Id="rId1" Type="http://schemas.openxmlformats.org/officeDocument/2006/relationships/slideLayout" Target="../slideLayouts/slideLayout7.xml"/><Relationship Id="rId6" Type="http://schemas.openxmlformats.org/officeDocument/2006/relationships/hyperlink" Target="https://en.wikipedia.org/wiki/Data_retrieval" TargetMode="External"/><Relationship Id="rId11" Type="http://schemas.openxmlformats.org/officeDocument/2006/relationships/hyperlink" Target="https://en.wikipedia.org/wiki/Google" TargetMode="External"/><Relationship Id="rId24" Type="http://schemas.openxmlformats.org/officeDocument/2006/relationships/hyperlink" Target="https://en.wikipedia.org/wiki/NoSQL#cite_note-9" TargetMode="External"/><Relationship Id="rId5" Type="http://schemas.openxmlformats.org/officeDocument/2006/relationships/hyperlink" Target="https://en.wikipedia.org/wiki/Computer_data_storage" TargetMode="External"/><Relationship Id="rId15" Type="http://schemas.openxmlformats.org/officeDocument/2006/relationships/hyperlink" Target="https://en.wikipedia.org/wiki/NoSQL#cite_note-5" TargetMode="External"/><Relationship Id="rId23" Type="http://schemas.openxmlformats.org/officeDocument/2006/relationships/hyperlink" Target="https://en.wikipedia.org/wiki/Cluster_computing" TargetMode="External"/><Relationship Id="rId10" Type="http://schemas.openxmlformats.org/officeDocument/2006/relationships/hyperlink" Target="https://en.wikipedia.org/wiki/Facebook" TargetMode="External"/><Relationship Id="rId19" Type="http://schemas.openxmlformats.org/officeDocument/2006/relationships/hyperlink" Target="https://en.wikipedia.org/wiki/SQL" TargetMode="External"/><Relationship Id="rId4" Type="http://schemas.openxmlformats.org/officeDocument/2006/relationships/hyperlink" Target="https://en.wikipedia.org/wiki/Database" TargetMode="External"/><Relationship Id="rId9" Type="http://schemas.openxmlformats.org/officeDocument/2006/relationships/hyperlink" Target="https://en.wikipedia.org/wiki/Web_2.0" TargetMode="External"/><Relationship Id="rId14" Type="http://schemas.openxmlformats.org/officeDocument/2006/relationships/hyperlink" Target="https://en.wikipedia.org/wiki/NoSQL#cite_note-4" TargetMode="External"/><Relationship Id="rId22" Type="http://schemas.openxmlformats.org/officeDocument/2006/relationships/hyperlink" Target="https://en.wikipedia.org/wiki/Horizontal_scaling#Horizontal_and_vertical_scalin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7.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40.tiff"/></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Session_(computer_science"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graph.facebook.com/v3.2/me/posts?access_token" TargetMode="External"/><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raph.facebook.com/v3.2/me/posts?access_token" TargetMode="Externa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s.facebook.com/docs/graph-api/)"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hyperlink" Target="https://developers.google.com/knowledge-graph/)" TargetMode="External"/><Relationship Id="rId5" Type="http://schemas.openxmlformats.org/officeDocument/2006/relationships/hyperlink" Target="https://developers.facebook.com/docs/instagram-api)" TargetMode="External"/><Relationship Id="rId4" Type="http://schemas.openxmlformats.org/officeDocument/2006/relationships/hyperlink" Target="https://developer.linkedin.com/docs/rest-api)"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oftuni.bg/" TargetMode="External"/><Relationship Id="rId7" Type="http://schemas.openxmlformats.org/officeDocument/2006/relationships/hyperlink" Target="http://softuni.org/" TargetMode="External"/><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creativecommons.org/licenses/by-nc-sa/4.0/"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Session_(computer_science"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redis.io/" TargetMode="Externa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blog.serverfault.com/2011/02/11/stack-exchanges-architecture-in-bullet-points/" TargetMode="Externa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hyperlink" Target="http://try.redis.io/" TargetMode="Externa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redis.io/commands#sorted_set" TargetMode="Externa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hyperlink" Target="http://redis.io/commands#pubsub" TargetMode="Externa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NoSQL Databases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12: No 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Conditional Processing</a:t>
            </a:r>
            <a:br>
              <a:rPr lang="en-US" sz="1800" dirty="0"/>
            </a:br>
            <a:r>
              <a:rPr lang="en-US" sz="12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1521673373"/>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ETag</a:t>
            </a:r>
            <a:r>
              <a:rPr lang="en-US" dirty="0"/>
              <a:t> Processing</a:t>
            </a:r>
          </a:p>
        </p:txBody>
      </p:sp>
      <p:pic>
        <p:nvPicPr>
          <p:cNvPr id="3" name="Picture 2"/>
          <p:cNvPicPr>
            <a:picLocks noChangeAspect="1"/>
          </p:cNvPicPr>
          <p:nvPr/>
        </p:nvPicPr>
        <p:blipFill>
          <a:blip r:embed="rId2"/>
          <a:stretch>
            <a:fillRect/>
          </a:stretch>
        </p:blipFill>
        <p:spPr>
          <a:xfrm>
            <a:off x="152400" y="459626"/>
            <a:ext cx="4343400" cy="4238643"/>
          </a:xfrm>
          <a:prstGeom prst="rect">
            <a:avLst/>
          </a:prstGeom>
        </p:spPr>
      </p:pic>
      <p:pic>
        <p:nvPicPr>
          <p:cNvPr id="4" name="Picture 3"/>
          <p:cNvPicPr>
            <a:picLocks noChangeAspect="1"/>
          </p:cNvPicPr>
          <p:nvPr/>
        </p:nvPicPr>
        <p:blipFill>
          <a:blip r:embed="rId3"/>
          <a:stretch>
            <a:fillRect/>
          </a:stretch>
        </p:blipFill>
        <p:spPr>
          <a:xfrm>
            <a:off x="5562600" y="93064"/>
            <a:ext cx="2315977" cy="4513185"/>
          </a:xfrm>
          <a:prstGeom prst="rect">
            <a:avLst/>
          </a:prstGeom>
        </p:spPr>
      </p:pic>
    </p:spTree>
    <p:extLst>
      <p:ext uri="{BB962C8B-B14F-4D97-AF65-F5344CB8AC3E}">
        <p14:creationId xmlns:p14="http://schemas.microsoft.com/office/powerpoint/2010/main" val="604018376"/>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Databases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2634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Introduction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400231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
        <p:nvSpPr>
          <p:cNvPr id="3" name="Content Placeholder 2"/>
          <p:cNvSpPr>
            <a:spLocks noGrp="1"/>
          </p:cNvSpPr>
          <p:nvPr>
            <p:ph sz="half" idx="1"/>
          </p:nvPr>
        </p:nvSpPr>
        <p:spPr>
          <a:xfrm>
            <a:off x="457200" y="683664"/>
            <a:ext cx="8267140" cy="3905428"/>
          </a:xfrm>
        </p:spPr>
        <p:txBody>
          <a:bodyPr>
            <a:normAutofit fontScale="850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3"/>
              </a:rPr>
              <a:t>[1]</a:t>
            </a:r>
            <a:r>
              <a:rPr lang="en-US" dirty="0">
                <a:solidFill>
                  <a:srgbClr val="222222"/>
                </a:solidFill>
                <a:latin typeface="Arial" charset="0"/>
              </a:rPr>
              <a:t> </a:t>
            </a:r>
            <a:r>
              <a:rPr lang="en-US" dirty="0">
                <a:solidFill>
                  <a:srgbClr val="0B0080"/>
                </a:solidFill>
                <a:latin typeface="Arial" charset="0"/>
                <a:hlinkClick r:id="rId4"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5" tooltip="Computer data storage"/>
              </a:rPr>
              <a:t>storage</a:t>
            </a:r>
            <a:r>
              <a:rPr lang="en-US" dirty="0">
                <a:solidFill>
                  <a:srgbClr val="222222"/>
                </a:solidFill>
                <a:latin typeface="Arial" charset="0"/>
              </a:rPr>
              <a:t> and </a:t>
            </a:r>
            <a:r>
              <a:rPr lang="en-US" dirty="0">
                <a:solidFill>
                  <a:srgbClr val="0B0080"/>
                </a:solidFill>
                <a:latin typeface="Arial" charset="0"/>
                <a:hlinkClick r:id="rId6"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7"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8"/>
              </a:rPr>
              <a:t>[2]</a:t>
            </a:r>
            <a:r>
              <a:rPr lang="en-US" dirty="0">
                <a:solidFill>
                  <a:srgbClr val="222222"/>
                </a:solidFill>
                <a:latin typeface="Arial" charset="0"/>
              </a:rPr>
              <a:t> triggered by the needs of </a:t>
            </a:r>
            <a:r>
              <a:rPr lang="en-US" dirty="0">
                <a:solidFill>
                  <a:srgbClr val="0B0080"/>
                </a:solidFill>
                <a:latin typeface="Arial" charset="0"/>
                <a:hlinkClick r:id="rId9" tooltip="Web 2.0"/>
              </a:rPr>
              <a:t>Web 2.0</a:t>
            </a:r>
            <a:r>
              <a:rPr lang="en-US" dirty="0">
                <a:solidFill>
                  <a:srgbClr val="222222"/>
                </a:solidFill>
                <a:latin typeface="Arial" charset="0"/>
              </a:rPr>
              <a:t> companies such as </a:t>
            </a:r>
            <a:r>
              <a:rPr lang="en-US" dirty="0">
                <a:solidFill>
                  <a:srgbClr val="0B0080"/>
                </a:solidFill>
                <a:latin typeface="Arial" charset="0"/>
                <a:hlinkClick r:id="rId10" tooltip="Facebook"/>
              </a:rPr>
              <a:t>Facebook</a:t>
            </a:r>
            <a:r>
              <a:rPr lang="en-US" dirty="0">
                <a:solidFill>
                  <a:srgbClr val="222222"/>
                </a:solidFill>
                <a:latin typeface="Arial" charset="0"/>
              </a:rPr>
              <a:t>, </a:t>
            </a:r>
            <a:r>
              <a:rPr lang="en-US" dirty="0">
                <a:solidFill>
                  <a:srgbClr val="0B0080"/>
                </a:solidFill>
                <a:latin typeface="Arial" charset="0"/>
                <a:hlinkClick r:id="rId11" tooltip="Google"/>
              </a:rPr>
              <a:t>Google</a:t>
            </a:r>
            <a:r>
              <a:rPr lang="en-US" dirty="0">
                <a:solidFill>
                  <a:srgbClr val="222222"/>
                </a:solidFill>
                <a:latin typeface="Arial" charset="0"/>
              </a:rPr>
              <a:t>, and </a:t>
            </a:r>
            <a:r>
              <a:rPr lang="en-US" dirty="0">
                <a:solidFill>
                  <a:srgbClr val="0B0080"/>
                </a:solidFill>
                <a:latin typeface="Arial" charset="0"/>
                <a:hlinkClick r:id="rId12" tooltip="Amazon.com"/>
              </a:rPr>
              <a:t>Amazon.com</a:t>
            </a:r>
            <a:r>
              <a:rPr lang="en-US" dirty="0">
                <a:solidFill>
                  <a:srgbClr val="222222"/>
                </a:solidFill>
                <a:latin typeface="Arial" charset="0"/>
              </a:rPr>
              <a:t>.</a:t>
            </a:r>
            <a:r>
              <a:rPr lang="en-US" baseline="30000" dirty="0">
                <a:solidFill>
                  <a:srgbClr val="0B0080"/>
                </a:solidFill>
                <a:latin typeface="Arial" charset="0"/>
                <a:hlinkClick r:id="rId13"/>
              </a:rPr>
              <a:t>[3]</a:t>
            </a:r>
            <a:r>
              <a:rPr lang="en-US" baseline="30000" dirty="0">
                <a:solidFill>
                  <a:srgbClr val="0B0080"/>
                </a:solidFill>
                <a:latin typeface="Arial" charset="0"/>
                <a:hlinkClick r:id="rId14"/>
              </a:rPr>
              <a:t>[4]</a:t>
            </a:r>
            <a:r>
              <a:rPr lang="en-US" baseline="30000" dirty="0">
                <a:solidFill>
                  <a:srgbClr val="0B0080"/>
                </a:solidFill>
                <a:latin typeface="Arial" charset="0"/>
                <a:hlinkClick r:id="rId15"/>
              </a:rPr>
              <a:t>[5]</a:t>
            </a:r>
            <a:r>
              <a:rPr lang="en-US" dirty="0">
                <a:solidFill>
                  <a:srgbClr val="222222"/>
                </a:solidFill>
                <a:latin typeface="Arial" charset="0"/>
              </a:rPr>
              <a:t> NoSQL databases are increasingly used in </a:t>
            </a:r>
            <a:r>
              <a:rPr lang="en-US" dirty="0">
                <a:solidFill>
                  <a:srgbClr val="0B0080"/>
                </a:solidFill>
                <a:latin typeface="Arial" charset="0"/>
                <a:hlinkClick r:id="rId16" tooltip="Big data"/>
              </a:rPr>
              <a:t>big data</a:t>
            </a:r>
            <a:r>
              <a:rPr lang="en-US" dirty="0">
                <a:solidFill>
                  <a:srgbClr val="222222"/>
                </a:solidFill>
                <a:latin typeface="Arial" charset="0"/>
              </a:rPr>
              <a:t> and </a:t>
            </a:r>
            <a:r>
              <a:rPr lang="en-US" dirty="0">
                <a:solidFill>
                  <a:srgbClr val="0B0080"/>
                </a:solidFill>
                <a:latin typeface="Arial" charset="0"/>
                <a:hlinkClick r:id="rId17"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8"/>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9"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20"/>
              </a:rPr>
              <a:t>[7]</a:t>
            </a:r>
            <a:r>
              <a:rPr lang="en-US" baseline="30000" dirty="0">
                <a:solidFill>
                  <a:srgbClr val="FF0000"/>
                </a:solidFill>
                <a:latin typeface="Arial" charset="0"/>
                <a:hlinkClick r:id="rId21"/>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2"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3"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8"/>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4"/>
              </a:rPr>
              <a:t>[9]</a:t>
            </a:r>
            <a:endParaRPr lang="en-US" dirty="0">
              <a:solidFill>
                <a:srgbClr val="222222"/>
              </a:solidFill>
              <a:latin typeface="Arial" charset="0"/>
            </a:endParaRPr>
          </a:p>
          <a:p>
            <a:pPr marL="0" indent="0">
              <a:lnSpc>
                <a:spcPct val="120000"/>
              </a:lnSpc>
              <a:spcBef>
                <a:spcPts val="0"/>
              </a:spcBef>
              <a:buNone/>
            </a:pPr>
            <a:endParaRPr lang="en-US" dirty="0"/>
          </a:p>
        </p:txBody>
      </p:sp>
    </p:spTree>
    <p:extLst>
      <p:ext uri="{BB962C8B-B14F-4D97-AF65-F5344CB8AC3E}">
        <p14:creationId xmlns:p14="http://schemas.microsoft.com/office/powerpoint/2010/main" val="68935935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
        <p:nvSpPr>
          <p:cNvPr id="3" name="Content Placeholder 2"/>
          <p:cNvSpPr>
            <a:spLocks noGrp="1"/>
          </p:cNvSpPr>
          <p:nvPr>
            <p:ph sz="half"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Tree>
    <p:extLst>
      <p:ext uri="{BB962C8B-B14F-4D97-AF65-F5344CB8AC3E}">
        <p14:creationId xmlns:p14="http://schemas.microsoft.com/office/powerpoint/2010/main" val="388370306"/>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3"/>
          <a:stretch>
            <a:fillRect/>
          </a:stretch>
        </p:blipFill>
        <p:spPr>
          <a:xfrm>
            <a:off x="1371600" y="590550"/>
            <a:ext cx="5115913" cy="3831971"/>
          </a:xfrm>
          <a:prstGeom prst="rect">
            <a:avLst/>
          </a:prstGeom>
          <a:ln>
            <a:solidFill>
              <a:schemeClr val="accent1"/>
            </a:solidFill>
          </a:ln>
        </p:spPr>
      </p:pic>
    </p:spTree>
    <p:extLst>
      <p:ext uri="{BB962C8B-B14F-4D97-AF65-F5344CB8AC3E}">
        <p14:creationId xmlns:p14="http://schemas.microsoft.com/office/powerpoint/2010/main" val="68128157"/>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371600" y="401184"/>
            <a:ext cx="5623639" cy="4019404"/>
          </a:xfrm>
          <a:prstGeom prst="rect">
            <a:avLst/>
          </a:prstGeom>
        </p:spPr>
      </p:pic>
    </p:spTree>
    <p:extLst>
      <p:ext uri="{BB962C8B-B14F-4D97-AF65-F5344CB8AC3E}">
        <p14:creationId xmlns:p14="http://schemas.microsoft.com/office/powerpoint/2010/main" val="42115084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CAP Theorem</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18</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608459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a:t>
            </a:r>
            <a:endParaRPr lang="en-US" sz="1600" dirty="0"/>
          </a:p>
        </p:txBody>
      </p:sp>
      <p:pic>
        <p:nvPicPr>
          <p:cNvPr id="3" name="Picture 2"/>
          <p:cNvPicPr>
            <a:picLocks noChangeAspect="1"/>
          </p:cNvPicPr>
          <p:nvPr/>
        </p:nvPicPr>
        <p:blipFill>
          <a:blip r:embed="rId2"/>
          <a:stretch>
            <a:fillRect/>
          </a:stretch>
        </p:blipFill>
        <p:spPr>
          <a:xfrm>
            <a:off x="685800" y="666750"/>
            <a:ext cx="6883400" cy="3792894"/>
          </a:xfrm>
          <a:prstGeom prst="rect">
            <a:avLst/>
          </a:prstGeom>
        </p:spPr>
      </p:pic>
    </p:spTree>
    <p:extLst>
      <p:ext uri="{BB962C8B-B14F-4D97-AF65-F5344CB8AC3E}">
        <p14:creationId xmlns:p14="http://schemas.microsoft.com/office/powerpoint/2010/main" val="1161948753"/>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Transactions and REST</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  </a:t>
            </a:r>
          </a:p>
        </p:txBody>
      </p:sp>
    </p:spTree>
    <p:extLst>
      <p:ext uri="{BB962C8B-B14F-4D97-AF65-F5344CB8AC3E}">
        <p14:creationId xmlns:p14="http://schemas.microsoft.com/office/powerpoint/2010/main" val="2087807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4" name="Content Placeholder 3"/>
          <p:cNvSpPr>
            <a:spLocks noGrp="1"/>
          </p:cNvSpPr>
          <p:nvPr>
            <p:ph sz="half" idx="1"/>
          </p:nvPr>
        </p:nvSpPr>
        <p:spPr>
          <a:xfrm>
            <a:off x="228600" y="655209"/>
            <a:ext cx="3581400" cy="3545980"/>
          </a:xfrm>
        </p:spPr>
        <p:txBody>
          <a:bodyPr>
            <a:normAutofit fontScale="92500"/>
          </a:bodyPr>
          <a:lstStyle/>
          <a:p>
            <a:pPr>
              <a:lnSpc>
                <a:spcPct val="110000"/>
              </a:lnSpc>
              <a:spcBef>
                <a:spcPts val="0"/>
              </a:spcBef>
            </a:pPr>
            <a:r>
              <a:rPr lang="en-US" dirty="0">
                <a:highlight>
                  <a:srgbClr val="FFFF00"/>
                </a:highlight>
              </a:rPr>
              <a:t>Consistency</a:t>
            </a:r>
          </a:p>
          <a:p>
            <a:pPr marL="685800" lvl="2" indent="0">
              <a:lnSpc>
                <a:spcPct val="110000"/>
              </a:lnSpc>
              <a:spcBef>
                <a:spcPts val="0"/>
              </a:spcBef>
              <a:buNone/>
            </a:pPr>
            <a:r>
              <a:rPr lang="en-US" dirty="0"/>
              <a:t>Every read receives the most recent write or an error.</a:t>
            </a:r>
          </a:p>
          <a:p>
            <a:pPr marL="685800" lvl="2" indent="0">
              <a:lnSpc>
                <a:spcPct val="110000"/>
              </a:lnSpc>
              <a:spcBef>
                <a:spcPts val="0"/>
              </a:spcBef>
              <a:buNone/>
            </a:pPr>
            <a:endParaRPr lang="en-US" dirty="0"/>
          </a:p>
          <a:p>
            <a:pPr marL="290512" indent="-285750">
              <a:lnSpc>
                <a:spcPct val="110000"/>
              </a:lnSpc>
              <a:spcBef>
                <a:spcPts val="0"/>
              </a:spcBef>
            </a:pPr>
            <a:r>
              <a:rPr lang="en-US" dirty="0">
                <a:highlight>
                  <a:srgbClr val="FFFF00"/>
                </a:highlight>
              </a:rPr>
              <a:t>Availability</a:t>
            </a:r>
          </a:p>
          <a:p>
            <a:pPr marL="685800" lvl="2" indent="0">
              <a:lnSpc>
                <a:spcPct val="110000"/>
              </a:lnSpc>
              <a:spcBef>
                <a:spcPts val="0"/>
              </a:spcBef>
              <a:buNone/>
            </a:pPr>
            <a:r>
              <a:rPr lang="en-US" dirty="0"/>
              <a:t>Every request receives a (non-error) response – without guarantee that it contains the most recent write.</a:t>
            </a:r>
          </a:p>
          <a:p>
            <a:pPr marL="685800" lvl="2" indent="0">
              <a:lnSpc>
                <a:spcPct val="110000"/>
              </a:lnSpc>
              <a:spcBef>
                <a:spcPts val="0"/>
              </a:spcBef>
              <a:buNone/>
            </a:pPr>
            <a:endParaRPr lang="en-US" dirty="0"/>
          </a:p>
          <a:p>
            <a:pPr marL="290512" indent="-285750">
              <a:lnSpc>
                <a:spcPct val="110000"/>
              </a:lnSpc>
              <a:spcBef>
                <a:spcPts val="0"/>
              </a:spcBef>
            </a:pPr>
            <a:r>
              <a:rPr lang="en-US" dirty="0">
                <a:highlight>
                  <a:srgbClr val="FFFF00"/>
                </a:highlight>
              </a:rPr>
              <a:t>Partition Tolerance</a:t>
            </a:r>
          </a:p>
          <a:p>
            <a:pPr marL="685800" lvl="2" indent="0">
              <a:lnSpc>
                <a:spcPct val="110000"/>
              </a:lnSpc>
              <a:spcBef>
                <a:spcPts val="0"/>
              </a:spcBef>
              <a:buNone/>
            </a:pPr>
            <a:r>
              <a:rPr lang="en-US" dirty="0"/>
              <a:t>The system continues to operate despite an arbitrary number of messages being dropped (or delayed) by the network between nodes</a:t>
            </a:r>
          </a:p>
        </p:txBody>
      </p:sp>
      <p:pic>
        <p:nvPicPr>
          <p:cNvPr id="3" name="Picture 2"/>
          <p:cNvPicPr>
            <a:picLocks noChangeAspect="1"/>
          </p:cNvPicPr>
          <p:nvPr/>
        </p:nvPicPr>
        <p:blipFill>
          <a:blip r:embed="rId3"/>
          <a:stretch>
            <a:fillRect/>
          </a:stretch>
        </p:blipFill>
        <p:spPr>
          <a:xfrm>
            <a:off x="3982994" y="390071"/>
            <a:ext cx="5060302" cy="3819871"/>
          </a:xfrm>
          <a:prstGeom prst="rect">
            <a:avLst/>
          </a:prstGeom>
        </p:spPr>
      </p:pic>
      <p:sp>
        <p:nvSpPr>
          <p:cNvPr id="5" name="Oval 4">
            <a:extLst>
              <a:ext uri="{FF2B5EF4-FFF2-40B4-BE49-F238E27FC236}">
                <a16:creationId xmlns:a16="http://schemas.microsoft.com/office/drawing/2014/main" id="{2C7ABB8C-A1D8-2B4E-AA68-18D5F23E0FE8}"/>
              </a:ext>
            </a:extLst>
          </p:cNvPr>
          <p:cNvSpPr/>
          <p:nvPr/>
        </p:nvSpPr>
        <p:spPr>
          <a:xfrm>
            <a:off x="4038600" y="1962150"/>
            <a:ext cx="533400" cy="15240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17D404C7-2139-AD4F-A13F-CF9D52C7836B}"/>
              </a:ext>
            </a:extLst>
          </p:cNvPr>
          <p:cNvSpPr/>
          <p:nvPr/>
        </p:nvSpPr>
        <p:spPr>
          <a:xfrm>
            <a:off x="5791200" y="3638550"/>
            <a:ext cx="533400" cy="22860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06CB6BB0-01DD-874E-BD07-4B5E202F5FB4}"/>
              </a:ext>
            </a:extLst>
          </p:cNvPr>
          <p:cNvSpPr/>
          <p:nvPr/>
        </p:nvSpPr>
        <p:spPr>
          <a:xfrm>
            <a:off x="7772400" y="1957477"/>
            <a:ext cx="533400" cy="15240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03889500"/>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Models</a:t>
            </a:r>
          </a:p>
        </p:txBody>
      </p:sp>
      <p:sp>
        <p:nvSpPr>
          <p:cNvPr id="3" name="Content Placeholder 2"/>
          <p:cNvSpPr>
            <a:spLocks noGrp="1"/>
          </p:cNvSpPr>
          <p:nvPr>
            <p:ph sz="half"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highlight>
                  <a:srgbClr val="FFFF00"/>
                </a:highlight>
              </a:rPr>
              <a:t>EVENTUAL CONSISTENCY</a:t>
            </a:r>
            <a:r>
              <a:rPr lang="en-US" b="1" dirty="0"/>
              <a:t>: </a:t>
            </a:r>
            <a:r>
              <a:rPr lang="en-US" dirty="0"/>
              <a:t>Eventual consistency is a special type of weak consistency method which informally guarantees that, if no new updates are made to a given data item, eventually all accesses to that item will return the last updated value.</a:t>
            </a:r>
          </a:p>
        </p:txBody>
      </p:sp>
    </p:spTree>
    <p:extLst>
      <p:ext uri="{BB962C8B-B14F-4D97-AF65-F5344CB8AC3E}">
        <p14:creationId xmlns:p14="http://schemas.microsoft.com/office/powerpoint/2010/main" val="194418180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51850" y="520306"/>
            <a:ext cx="3810000" cy="2413000"/>
          </a:xfrm>
          <a:prstGeom prst="rect">
            <a:avLst/>
          </a:prstGeom>
        </p:spPr>
      </p:pic>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
        <p:nvSpPr>
          <p:cNvPr id="3" name="Content Placeholder 2"/>
          <p:cNvSpPr>
            <a:spLocks noGrp="1"/>
          </p:cNvSpPr>
          <p:nvPr>
            <p:ph sz="half" idx="1"/>
          </p:nvPr>
        </p:nvSpPr>
        <p:spPr>
          <a:xfrm>
            <a:off x="347957" y="817296"/>
            <a:ext cx="6408893" cy="3697947"/>
          </a:xfrm>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b="1" dirty="0"/>
              <a:t>GET may not see the latest value</a:t>
            </a:r>
            <a:r>
              <a:rPr lang="en-US" dirty="0"/>
              <a:t> if the update has</a:t>
            </a:r>
            <a:br>
              <a:rPr lang="en-US" dirty="0"/>
            </a:br>
            <a:r>
              <a:rPr lang="en-US" dirty="0"/>
              <a:t>not propagated to the replica – </a:t>
            </a:r>
            <a:r>
              <a:rPr lang="en-US" b="1" dirty="0"/>
              <a:t>not consistent</a:t>
            </a:r>
            <a:endParaRPr lang="en-US" dirty="0"/>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Tree>
    <p:extLst>
      <p:ext uri="{BB962C8B-B14F-4D97-AF65-F5344CB8AC3E}">
        <p14:creationId xmlns:p14="http://schemas.microsoft.com/office/powerpoint/2010/main" val="1899840302"/>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Graph Databases</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23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69523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a:t>
            </a:r>
          </a:p>
        </p:txBody>
      </p:sp>
      <p:sp>
        <p:nvSpPr>
          <p:cNvPr id="3" name="Content Placeholder 2"/>
          <p:cNvSpPr>
            <a:spLocks noGrp="1"/>
          </p:cNvSpPr>
          <p:nvPr>
            <p:ph sz="half" idx="1"/>
          </p:nvPr>
        </p:nvSpPr>
        <p:spPr>
          <a:xfrm>
            <a:off x="457200" y="784927"/>
            <a:ext cx="4228088" cy="3730317"/>
          </a:xfrm>
        </p:spPr>
        <p:txBody>
          <a:bodyPr>
            <a:normAutofit lnSpcReduction="10000"/>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highlight>
                  <a:srgbClr val="FFFF00"/>
                </a:highlight>
              </a:rPr>
              <a:t>Query</a:t>
            </a:r>
            <a:r>
              <a:rPr lang="en-US" dirty="0"/>
              <a:t> is of the form</a:t>
            </a:r>
          </a:p>
          <a:p>
            <a:pPr lvl="1"/>
            <a:r>
              <a:rPr lang="en-US" dirty="0">
                <a:highlight>
                  <a:srgbClr val="FFFF00"/>
                </a:highlight>
              </a:rPr>
              <a:t>p1(n)-p2</a:t>
            </a:r>
            <a:r>
              <a:rPr lang="pt-BR" dirty="0">
                <a:highlight>
                  <a:srgbClr val="FFFF00"/>
                </a:highlight>
              </a:rPr>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b="1" dirty="0"/>
              <a:t>p1, p2, p3 are </a:t>
            </a:r>
            <a:r>
              <a:rPr lang="pt-BR" b="1" dirty="0" err="1"/>
              <a:t>predicates</a:t>
            </a:r>
            <a:r>
              <a:rPr lang="pt-BR" b="1" dirty="0"/>
              <a:t> </a:t>
            </a:r>
            <a:r>
              <a:rPr lang="pt-BR" b="1" dirty="0" err="1"/>
              <a:t>on</a:t>
            </a:r>
            <a:r>
              <a:rPr lang="pt-BR" b="1" dirty="0"/>
              <a:t> </a:t>
            </a:r>
            <a:r>
              <a:rPr lang="pt-BR" b="1" dirty="0" err="1"/>
              <a:t>labels</a:t>
            </a:r>
            <a:endParaRPr lang="en-US" b="1" dirty="0"/>
          </a:p>
        </p:txBody>
      </p:sp>
      <p:pic>
        <p:nvPicPr>
          <p:cNvPr id="4" name="Picture 3"/>
          <p:cNvPicPr>
            <a:picLocks noChangeAspect="1"/>
          </p:cNvPicPr>
          <p:nvPr/>
        </p:nvPicPr>
        <p:blipFill>
          <a:blip r:embed="rId3"/>
          <a:stretch>
            <a:fillRect/>
          </a:stretch>
        </p:blipFill>
        <p:spPr>
          <a:xfrm>
            <a:off x="3592864" y="583970"/>
            <a:ext cx="5046580" cy="3571930"/>
          </a:xfrm>
          <a:prstGeom prst="rect">
            <a:avLst/>
          </a:prstGeom>
        </p:spPr>
      </p:pic>
    </p:spTree>
    <p:extLst>
      <p:ext uri="{BB962C8B-B14F-4D97-AF65-F5344CB8AC3E}">
        <p14:creationId xmlns:p14="http://schemas.microsoft.com/office/powerpoint/2010/main" val="1300117769"/>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3"/>
          <a:stretch>
            <a:fillRect/>
          </a:stretch>
        </p:blipFill>
        <p:spPr>
          <a:xfrm>
            <a:off x="873940" y="511383"/>
            <a:ext cx="6959150" cy="4157257"/>
          </a:xfrm>
          <a:prstGeom prst="rect">
            <a:avLst/>
          </a:prstGeom>
        </p:spPr>
      </p:pic>
    </p:spTree>
    <p:extLst>
      <p:ext uri="{BB962C8B-B14F-4D97-AF65-F5344CB8AC3E}">
        <p14:creationId xmlns:p14="http://schemas.microsoft.com/office/powerpoint/2010/main" val="433235358"/>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 Databases?</a:t>
            </a:r>
            <a:endParaRPr lang="en-US" sz="1400" dirty="0"/>
          </a:p>
        </p:txBody>
      </p:sp>
      <p:pic>
        <p:nvPicPr>
          <p:cNvPr id="4" name="Picture 3"/>
          <p:cNvPicPr>
            <a:picLocks noChangeAspect="1"/>
          </p:cNvPicPr>
          <p:nvPr/>
        </p:nvPicPr>
        <p:blipFill>
          <a:blip r:embed="rId2"/>
          <a:stretch>
            <a:fillRect/>
          </a:stretch>
        </p:blipFill>
        <p:spPr>
          <a:xfrm>
            <a:off x="685800" y="590550"/>
            <a:ext cx="7151298" cy="3945049"/>
          </a:xfrm>
          <a:prstGeom prst="rect">
            <a:avLst/>
          </a:prstGeom>
        </p:spPr>
      </p:pic>
    </p:spTree>
    <p:extLst>
      <p:ext uri="{BB962C8B-B14F-4D97-AF65-F5344CB8AC3E}">
        <p14:creationId xmlns:p14="http://schemas.microsoft.com/office/powerpoint/2010/main" val="1582121602"/>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052422" y="77553"/>
            <a:ext cx="6556075" cy="3364386"/>
          </a:xfrm>
          <a:prstGeom prst="rect">
            <a:avLst/>
          </a:prstGeom>
        </p:spPr>
      </p:pic>
    </p:spTree>
    <p:extLst>
      <p:ext uri="{BB962C8B-B14F-4D97-AF65-F5344CB8AC3E}">
        <p14:creationId xmlns:p14="http://schemas.microsoft.com/office/powerpoint/2010/main" val="575247660"/>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216042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1433" y="178576"/>
            <a:ext cx="6191907" cy="4386954"/>
          </a:xfrm>
          <a:prstGeom prst="rect">
            <a:avLst/>
          </a:prstGeom>
        </p:spPr>
      </p:pic>
    </p:spTree>
    <p:extLst>
      <p:ext uri="{BB962C8B-B14F-4D97-AF65-F5344CB8AC3E}">
        <p14:creationId xmlns:p14="http://schemas.microsoft.com/office/powerpoint/2010/main" val="1784413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a:t>
            </a:r>
          </a:p>
        </p:txBody>
      </p:sp>
      <p:sp>
        <p:nvSpPr>
          <p:cNvPr id="3" name="Content Placeholder 2"/>
          <p:cNvSpPr>
            <a:spLocks noGrp="1"/>
          </p:cNvSpPr>
          <p:nvPr>
            <p:ph sz="half" idx="1"/>
          </p:nvPr>
        </p:nvSpPr>
        <p:spPr>
          <a:xfrm>
            <a:off x="228600" y="590550"/>
            <a:ext cx="8495740" cy="3924694"/>
          </a:xfrm>
        </p:spPr>
        <p:txBody>
          <a:bodyPr>
            <a:normAutofit/>
          </a:bodyPr>
          <a:lstStyle/>
          <a:p>
            <a:pPr>
              <a:spcBef>
                <a:spcPts val="0"/>
              </a:spcBef>
            </a:pPr>
            <a:r>
              <a:rPr lang="en-US" sz="1600" dirty="0"/>
              <a:t>"Representational State Transfer (REST) is an architectural style that defines a set of constraints to be used for creating web services. Web Services that conform to the REST architectural style, or RESTful web services, provide interoperability between computer systems on the Internet. REST-compliant web services allow the requesting systems to access and manipulate textual representations of web resources by </a:t>
            </a:r>
            <a:r>
              <a:rPr lang="en-US" sz="1600" b="1" dirty="0"/>
              <a:t>using a uniform and predefined set of stateless operations.</a:t>
            </a:r>
            <a:r>
              <a:rPr lang="en-US" sz="1600" dirty="0"/>
              <a:t> Other kinds of web services, such as SOAP web services, expose their own arbitrary sets of operations." (Emphasis added).(</a:t>
            </a:r>
            <a:r>
              <a:rPr lang="en-US" sz="1600" u="sng" dirty="0">
                <a:hlinkClick r:id="rId2"/>
              </a:rPr>
              <a:t>https://en.wikipedia.org/wiki/Representational_state_transfer</a:t>
            </a:r>
            <a:r>
              <a:rPr lang="en-US" sz="1600" dirty="0"/>
              <a:t>)</a:t>
            </a:r>
          </a:p>
          <a:p>
            <a:pPr>
              <a:spcBef>
                <a:spcPts val="0"/>
              </a:spcBef>
            </a:pPr>
            <a:br>
              <a:rPr lang="en-US" sz="1600" dirty="0"/>
            </a:br>
            <a:endParaRPr lang="en-US" sz="1600" dirty="0"/>
          </a:p>
          <a:p>
            <a:pPr>
              <a:spcBef>
                <a:spcPts val="0"/>
              </a:spcBef>
            </a:pPr>
            <a:r>
              <a:rPr lang="en-US" sz="1600" dirty="0"/>
              <a:t>The six core characteristics of the REST style </a:t>
            </a:r>
            <a:r>
              <a:rPr lang="en-US" sz="1600" dirty="0" err="1"/>
              <a:t>are:Client</a:t>
            </a:r>
            <a:r>
              <a:rPr lang="en-US" sz="1600" dirty="0"/>
              <a:t>–server architecture</a:t>
            </a:r>
          </a:p>
          <a:p>
            <a:pPr lvl="1">
              <a:spcBef>
                <a:spcPts val="0"/>
              </a:spcBef>
            </a:pPr>
            <a:r>
              <a:rPr lang="en-US" dirty="0"/>
              <a:t>Statelessness</a:t>
            </a:r>
          </a:p>
          <a:p>
            <a:pPr lvl="1">
              <a:spcBef>
                <a:spcPts val="0"/>
              </a:spcBef>
            </a:pPr>
            <a:r>
              <a:rPr lang="en-US" dirty="0" err="1"/>
              <a:t>Cacheability</a:t>
            </a:r>
            <a:endParaRPr lang="en-US" dirty="0"/>
          </a:p>
          <a:p>
            <a:pPr lvl="1">
              <a:spcBef>
                <a:spcPts val="0"/>
              </a:spcBef>
            </a:pPr>
            <a:r>
              <a:rPr lang="en-US" dirty="0"/>
              <a:t>Layered system</a:t>
            </a:r>
          </a:p>
          <a:p>
            <a:pPr lvl="1">
              <a:spcBef>
                <a:spcPts val="0"/>
              </a:spcBef>
            </a:pPr>
            <a:r>
              <a:rPr lang="en-US" dirty="0"/>
              <a:t>Code on demand (optional)</a:t>
            </a:r>
          </a:p>
          <a:p>
            <a:pPr lvl="1">
              <a:spcBef>
                <a:spcPts val="0"/>
              </a:spcBef>
            </a:pPr>
            <a:r>
              <a:rPr lang="en-US" dirty="0"/>
              <a:t>Uniform interface</a:t>
            </a:r>
          </a:p>
        </p:txBody>
      </p:sp>
    </p:spTree>
    <p:extLst>
      <p:ext uri="{BB962C8B-B14F-4D97-AF65-F5344CB8AC3E}">
        <p14:creationId xmlns:p14="http://schemas.microsoft.com/office/powerpoint/2010/main" val="590014417"/>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1022715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31708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1387306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Graph Database (Sample)</a:t>
            </a:r>
          </a:p>
        </p:txBody>
      </p:sp>
      <p:pic>
        <p:nvPicPr>
          <p:cNvPr id="3" name="Picture 2"/>
          <p:cNvPicPr>
            <a:picLocks noChangeAspect="1"/>
          </p:cNvPicPr>
          <p:nvPr/>
        </p:nvPicPr>
        <p:blipFill>
          <a:blip r:embed="rId2"/>
          <a:stretch>
            <a:fillRect/>
          </a:stretch>
        </p:blipFill>
        <p:spPr>
          <a:xfrm>
            <a:off x="457200" y="590550"/>
            <a:ext cx="7107889" cy="4051949"/>
          </a:xfrm>
          <a:prstGeom prst="rect">
            <a:avLst/>
          </a:prstGeom>
        </p:spPr>
      </p:pic>
    </p:spTree>
    <p:extLst>
      <p:ext uri="{BB962C8B-B14F-4D97-AF65-F5344CB8AC3E}">
        <p14:creationId xmlns:p14="http://schemas.microsoft.com/office/powerpoint/2010/main" val="1225650447"/>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2"/>
          <a:stretch>
            <a:fillRect/>
          </a:stretch>
        </p:blipFill>
        <p:spPr>
          <a:xfrm>
            <a:off x="457200" y="438150"/>
            <a:ext cx="6959150" cy="4157257"/>
          </a:xfrm>
          <a:prstGeom prst="rect">
            <a:avLst/>
          </a:prstGeom>
        </p:spPr>
      </p:pic>
      <p:sp>
        <p:nvSpPr>
          <p:cNvPr id="4" name="TextBox 3"/>
          <p:cNvSpPr txBox="1"/>
          <p:nvPr/>
        </p:nvSpPr>
        <p:spPr>
          <a:xfrm>
            <a:off x="4368573" y="5143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latin typeface="+mn-lt"/>
              </a:rPr>
              <a:t>Who acted in which movies?</a:t>
            </a:r>
          </a:p>
        </p:txBody>
      </p:sp>
    </p:spTree>
    <p:extLst>
      <p:ext uri="{BB962C8B-B14F-4D97-AF65-F5344CB8AC3E}">
        <p14:creationId xmlns:p14="http://schemas.microsoft.com/office/powerpoint/2010/main" val="843920705"/>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Deal. That is just a JOIN.</a:t>
            </a:r>
          </a:p>
        </p:txBody>
      </p:sp>
      <p:sp>
        <p:nvSpPr>
          <p:cNvPr id="3" name="Content Placeholder 2"/>
          <p:cNvSpPr>
            <a:spLocks noGrp="1"/>
          </p:cNvSpPr>
          <p:nvPr>
            <p:ph sz="half" idx="1"/>
          </p:nvPr>
        </p:nvSpPr>
        <p:spPr>
          <a:xfrm>
            <a:off x="425904" y="715991"/>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284672" y="1682708"/>
            <a:ext cx="8686800" cy="2113613"/>
          </a:xfrm>
          <a:prstGeom prst="rect">
            <a:avLst/>
          </a:prstGeom>
        </p:spPr>
      </p:pic>
    </p:spTree>
    <p:extLst>
      <p:ext uri="{BB962C8B-B14F-4D97-AF65-F5344CB8AC3E}">
        <p14:creationId xmlns:p14="http://schemas.microsoft.com/office/powerpoint/2010/main" val="1793284147"/>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590550"/>
            <a:ext cx="8398198" cy="3864962"/>
          </a:xfrm>
          <a:prstGeom prst="rect">
            <a:avLst/>
          </a:prstGeom>
        </p:spPr>
      </p:pic>
      <p:sp>
        <p:nvSpPr>
          <p:cNvPr id="3" name="Title 2"/>
          <p:cNvSpPr>
            <a:spLocks noGrp="1"/>
          </p:cNvSpPr>
          <p:nvPr>
            <p:ph type="title"/>
          </p:nvPr>
        </p:nvSpPr>
        <p:spPr/>
        <p:txBody>
          <a:bodyPr/>
          <a:lstStyle/>
          <a:p>
            <a:r>
              <a:rPr lang="en-US" dirty="0"/>
              <a:t>Recommend</a:t>
            </a:r>
          </a:p>
        </p:txBody>
      </p:sp>
    </p:spTree>
    <p:extLst>
      <p:ext uri="{BB962C8B-B14F-4D97-AF65-F5344CB8AC3E}">
        <p14:creationId xmlns:p14="http://schemas.microsoft.com/office/powerpoint/2010/main" val="1941156631"/>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804" y="118199"/>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dirty="0">
                <a:latin typeface="+mn-lt"/>
              </a:rPr>
              <a:t>Which actors have</a:t>
            </a:r>
            <a:br>
              <a:rPr lang="en-US" dirty="0">
                <a:latin typeface="+mn-lt"/>
              </a:rPr>
            </a:br>
            <a:r>
              <a:rPr lang="en-US" dirty="0">
                <a:latin typeface="+mn-lt"/>
              </a:rPr>
              <a:t>worked with both</a:t>
            </a:r>
            <a:br>
              <a:rPr lang="en-US" dirty="0">
                <a:latin typeface="+mn-lt"/>
              </a:rPr>
            </a:br>
            <a:r>
              <a:rPr lang="en-US" dirty="0">
                <a:latin typeface="+mn-lt"/>
              </a:rPr>
              <a:t>Tom Hanks and</a:t>
            </a:r>
          </a:p>
          <a:p>
            <a:pPr algn="ctr">
              <a:lnSpc>
                <a:spcPct val="90000"/>
              </a:lnSpc>
              <a:spcBef>
                <a:spcPts val="600"/>
              </a:spcBef>
              <a:spcAft>
                <a:spcPts val="0"/>
              </a:spcAft>
              <a:buClr>
                <a:schemeClr val="bg1"/>
              </a:buClr>
            </a:pPr>
            <a:r>
              <a:rPr lang="en-US" dirty="0">
                <a:latin typeface="+mn-lt"/>
              </a:rPr>
              <a:t>Tom Cruise?</a:t>
            </a:r>
          </a:p>
        </p:txBody>
      </p:sp>
    </p:spTree>
    <p:extLst>
      <p:ext uri="{BB962C8B-B14F-4D97-AF65-F5344CB8AC3E}">
        <p14:creationId xmlns:p14="http://schemas.microsoft.com/office/powerpoint/2010/main" val="447931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175" y="267420"/>
            <a:ext cx="5531709" cy="4306738"/>
          </a:xfrm>
          <a:prstGeom prst="rect">
            <a:avLst/>
          </a:prstGeom>
        </p:spPr>
      </p:pic>
      <p:pic>
        <p:nvPicPr>
          <p:cNvPr id="3" name="Picture 2"/>
          <p:cNvPicPr>
            <a:picLocks noChangeAspect="1"/>
          </p:cNvPicPr>
          <p:nvPr/>
        </p:nvPicPr>
        <p:blipFill>
          <a:blip r:embed="rId4"/>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1462823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81340" y="1630392"/>
            <a:ext cx="7838040" cy="3045809"/>
          </a:xfrm>
          <a:prstGeom prst="rect">
            <a:avLst/>
          </a:prstGeom>
        </p:spPr>
      </p:pic>
      <p:pic>
        <p:nvPicPr>
          <p:cNvPr id="3" name="Picture 2"/>
          <p:cNvPicPr>
            <a:picLocks noChangeAspect="1"/>
          </p:cNvPicPr>
          <p:nvPr/>
        </p:nvPicPr>
        <p:blipFill>
          <a:blip r:embed="rId4"/>
          <a:stretch>
            <a:fillRect/>
          </a:stretch>
        </p:blipFill>
        <p:spPr>
          <a:xfrm>
            <a:off x="581340" y="172529"/>
            <a:ext cx="1328851" cy="1661064"/>
          </a:xfrm>
          <a:prstGeom prst="rect">
            <a:avLst/>
          </a:prstGeom>
        </p:spPr>
      </p:pic>
      <p:pic>
        <p:nvPicPr>
          <p:cNvPr id="4" name="Picture 3"/>
          <p:cNvPicPr>
            <a:picLocks noChangeAspect="1"/>
          </p:cNvPicPr>
          <p:nvPr/>
        </p:nvPicPr>
        <p:blipFill>
          <a:blip r:embed="rId5"/>
          <a:stretch>
            <a:fillRect/>
          </a:stretch>
        </p:blipFill>
        <p:spPr>
          <a:xfrm>
            <a:off x="7015185" y="0"/>
            <a:ext cx="1566899" cy="2356329"/>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a:latin typeface="+mn-lt"/>
              </a:rPr>
              <a:t>How do you get from</a:t>
            </a:r>
            <a:br>
              <a:rPr lang="en-US" sz="2000" dirty="0">
                <a:latin typeface="+mn-lt"/>
              </a:rPr>
            </a:br>
            <a:r>
              <a:rPr lang="en-US" sz="2000" dirty="0">
                <a:latin typeface="+mn-lt"/>
              </a:rPr>
              <a:t>Kevin Bacon to</a:t>
            </a:r>
          </a:p>
          <a:p>
            <a:pPr algn="ctr">
              <a:lnSpc>
                <a:spcPct val="90000"/>
              </a:lnSpc>
              <a:spcBef>
                <a:spcPts val="600"/>
              </a:spcBef>
              <a:spcAft>
                <a:spcPts val="0"/>
              </a:spcAft>
              <a:buClr>
                <a:schemeClr val="bg1"/>
              </a:buClr>
            </a:pPr>
            <a:r>
              <a:rPr lang="en-US" sz="2000" dirty="0">
                <a:latin typeface="+mn-lt"/>
              </a:rPr>
              <a:t>Robert Longo?</a:t>
            </a:r>
          </a:p>
        </p:txBody>
      </p:sp>
    </p:spTree>
    <p:extLst>
      <p:ext uri="{BB962C8B-B14F-4D97-AF65-F5344CB8AC3E}">
        <p14:creationId xmlns:p14="http://schemas.microsoft.com/office/powerpoint/2010/main" val="1283723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a:t>
            </a:r>
          </a:p>
        </p:txBody>
      </p:sp>
      <p:sp>
        <p:nvSpPr>
          <p:cNvPr id="3" name="Content Placeholder 2"/>
          <p:cNvSpPr>
            <a:spLocks noGrp="1"/>
          </p:cNvSpPr>
          <p:nvPr>
            <p:ph sz="half" idx="1"/>
          </p:nvPr>
        </p:nvSpPr>
        <p:spPr/>
        <p:txBody>
          <a:bodyPr>
            <a:normAutofit fontScale="92500" lnSpcReduction="10000"/>
          </a:bodyPr>
          <a:lstStyle/>
          <a:p>
            <a:r>
              <a:rPr lang="en-US" dirty="0"/>
              <a:t>REST Statelessness is easy to misunderstand.</a:t>
            </a:r>
          </a:p>
          <a:p>
            <a:r>
              <a:rPr lang="en-US" dirty="0"/>
              <a:t>The server </a:t>
            </a:r>
            <a:r>
              <a:rPr lang="en-US" i="1" dirty="0"/>
              <a:t>clearly</a:t>
            </a:r>
            <a:r>
              <a:rPr lang="en-US" dirty="0"/>
              <a:t> has long-lived state information, e.g.</a:t>
            </a:r>
          </a:p>
          <a:p>
            <a:pPr lvl="1"/>
            <a:r>
              <a:rPr lang="en-US" dirty="0"/>
              <a:t>Account balances.</a:t>
            </a:r>
          </a:p>
          <a:p>
            <a:pPr lvl="1"/>
            <a:r>
              <a:rPr lang="en-US" dirty="0"/>
              <a:t>Customer contact information.</a:t>
            </a:r>
          </a:p>
          <a:p>
            <a:pPr lvl="1"/>
            <a:r>
              <a:rPr lang="en-US" dirty="0"/>
              <a:t>Product catalog information in a database.</a:t>
            </a:r>
          </a:p>
          <a:p>
            <a:pPr lvl="1"/>
            <a:r>
              <a:rPr lang="en-US" dirty="0"/>
              <a:t>etc.</a:t>
            </a:r>
          </a:p>
          <a:p>
            <a:r>
              <a:rPr lang="en-US" dirty="0"/>
              <a:t>Client-Server interactions have two types of state:</a:t>
            </a:r>
          </a:p>
          <a:p>
            <a:pPr lvl="1"/>
            <a:r>
              <a:rPr lang="en-US" dirty="0"/>
              <a:t>Resource state</a:t>
            </a:r>
          </a:p>
          <a:p>
            <a:pPr lvl="1"/>
            <a:r>
              <a:rPr lang="en-US" i="1" dirty="0"/>
              <a:t>Conversation/Session</a:t>
            </a:r>
          </a:p>
          <a:p>
            <a:r>
              <a:rPr lang="en-US" dirty="0"/>
              <a:t>"In computer science, in particular networking, a session is a temporary and interactive information interchange between two or more communicating devices, or between a computer and user." (</a:t>
            </a:r>
            <a:r>
              <a:rPr lang="en-US" u="sng" dirty="0">
                <a:hlinkClick r:id="rId2"/>
              </a:rPr>
              <a:t>https://en.wikipedia.org/wiki/Session_(computer_science</a:t>
            </a:r>
            <a:r>
              <a:rPr lang="en-US" dirty="0"/>
              <a:t>))</a:t>
            </a:r>
          </a:p>
          <a:p>
            <a:endParaRPr lang="en-US" dirty="0"/>
          </a:p>
        </p:txBody>
      </p:sp>
    </p:spTree>
    <p:extLst>
      <p:ext uri="{BB962C8B-B14F-4D97-AF65-F5344CB8AC3E}">
        <p14:creationId xmlns:p14="http://schemas.microsoft.com/office/powerpoint/2010/main" val="1190236614"/>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Facebook Graph API</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NoSQL</a:t>
            </a:r>
          </a:p>
        </p:txBody>
      </p:sp>
    </p:spTree>
    <p:extLst>
      <p:ext uri="{BB962C8B-B14F-4D97-AF65-F5344CB8AC3E}">
        <p14:creationId xmlns:p14="http://schemas.microsoft.com/office/powerpoint/2010/main" val="1471607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4" name="Picture 3"/>
          <p:cNvPicPr>
            <a:picLocks noChangeAspect="1"/>
          </p:cNvPicPr>
          <p:nvPr/>
        </p:nvPicPr>
        <p:blipFill>
          <a:blip r:embed="rId2"/>
          <a:stretch>
            <a:fillRect/>
          </a:stretch>
        </p:blipFill>
        <p:spPr>
          <a:xfrm>
            <a:off x="152400" y="537885"/>
            <a:ext cx="6785745" cy="4160064"/>
          </a:xfrm>
          <a:prstGeom prst="rect">
            <a:avLst/>
          </a:prstGeom>
        </p:spPr>
      </p:pic>
      <p:sp>
        <p:nvSpPr>
          <p:cNvPr id="5" name="Rectangle 4"/>
          <p:cNvSpPr/>
          <p:nvPr/>
        </p:nvSpPr>
        <p:spPr>
          <a:xfrm>
            <a:off x="2971800" y="561256"/>
            <a:ext cx="57912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/overview</a:t>
            </a:r>
          </a:p>
        </p:txBody>
      </p:sp>
    </p:spTree>
    <p:extLst>
      <p:ext uri="{BB962C8B-B14F-4D97-AF65-F5344CB8AC3E}">
        <p14:creationId xmlns:p14="http://schemas.microsoft.com/office/powerpoint/2010/main" val="2020008113"/>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3" name="Picture 2"/>
          <p:cNvPicPr>
            <a:picLocks noChangeAspect="1"/>
          </p:cNvPicPr>
          <p:nvPr/>
        </p:nvPicPr>
        <p:blipFill>
          <a:blip r:embed="rId2"/>
          <a:stretch>
            <a:fillRect/>
          </a:stretch>
        </p:blipFill>
        <p:spPr>
          <a:xfrm>
            <a:off x="25924" y="514350"/>
            <a:ext cx="4405955" cy="4095750"/>
          </a:xfrm>
          <a:prstGeom prst="rect">
            <a:avLst/>
          </a:prstGeom>
        </p:spPr>
      </p:pic>
      <p:pic>
        <p:nvPicPr>
          <p:cNvPr id="6" name="Picture 5"/>
          <p:cNvPicPr>
            <a:picLocks noChangeAspect="1"/>
          </p:cNvPicPr>
          <p:nvPr/>
        </p:nvPicPr>
        <p:blipFill>
          <a:blip r:embed="rId3"/>
          <a:stretch>
            <a:fillRect/>
          </a:stretch>
        </p:blipFill>
        <p:spPr>
          <a:xfrm>
            <a:off x="4618168" y="1657350"/>
            <a:ext cx="4495980" cy="2952750"/>
          </a:xfrm>
          <a:prstGeom prst="rect">
            <a:avLst/>
          </a:prstGeom>
        </p:spPr>
      </p:pic>
      <p:sp>
        <p:nvSpPr>
          <p:cNvPr id="7" name="TextBox 6"/>
          <p:cNvSpPr txBox="1"/>
          <p:nvPr/>
        </p:nvSpPr>
        <p:spPr>
          <a:xfrm flipH="1">
            <a:off x="4876800" y="1200150"/>
            <a:ext cx="2773681" cy="3693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8" name="Rectangle 7"/>
          <p:cNvSpPr/>
          <p:nvPr/>
        </p:nvSpPr>
        <p:spPr>
          <a:xfrm>
            <a:off x="4542148" y="461486"/>
            <a:ext cx="4572000" cy="523220"/>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Full </a:t>
            </a:r>
            <a:r>
              <a:rPr kumimoji="0" lang="en-US" sz="1400" b="0" i="0" u="none" strike="noStrike" kern="1200" cap="none" spc="0" normalizeH="0" baseline="0" noProof="0">
                <a:ln>
                  <a:noFill/>
                </a:ln>
                <a:solidFill>
                  <a:prstClr val="black"/>
                </a:solidFill>
                <a:effectLst/>
                <a:uLnTx/>
                <a:uFillTx/>
                <a:latin typeface="Calibri" charset="0"/>
                <a:ea typeface="ＭＳ Ｐゴシック" charset="-128"/>
                <a:cs typeface="+mn-cs"/>
              </a:rPr>
              <a:t>list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/reference</a:t>
            </a:r>
          </a:p>
        </p:txBody>
      </p:sp>
    </p:spTree>
    <p:extLst>
      <p:ext uri="{BB962C8B-B14F-4D97-AF65-F5344CB8AC3E}">
        <p14:creationId xmlns:p14="http://schemas.microsoft.com/office/powerpoint/2010/main" val="198154406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pic>
        <p:nvPicPr>
          <p:cNvPr id="4" name="Picture 3"/>
          <p:cNvPicPr>
            <a:picLocks noChangeAspect="1"/>
          </p:cNvPicPr>
          <p:nvPr/>
        </p:nvPicPr>
        <p:blipFill>
          <a:blip r:embed="rId2"/>
          <a:stretch>
            <a:fillRect/>
          </a:stretch>
        </p:blipFill>
        <p:spPr>
          <a:xfrm>
            <a:off x="381000" y="880077"/>
            <a:ext cx="6781800" cy="3618647"/>
          </a:xfrm>
          <a:prstGeom prst="rect">
            <a:avLst/>
          </a:prstGeom>
        </p:spPr>
      </p:pic>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3"/>
              </a:rPr>
              <a:t>https://graph.facebook.com/v3.2/me/posts?access_token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305423"/>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2"/>
              </a:rPr>
              <a:t>https://graph.facebook.com/v3.2/me/likes?access_token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3" name="Picture 2"/>
          <p:cNvPicPr>
            <a:picLocks noChangeAspect="1"/>
          </p:cNvPicPr>
          <p:nvPr/>
        </p:nvPicPr>
        <p:blipFill>
          <a:blip r:embed="rId3"/>
          <a:stretch>
            <a:fillRect/>
          </a:stretch>
        </p:blipFill>
        <p:spPr>
          <a:xfrm>
            <a:off x="304640" y="956480"/>
            <a:ext cx="7010560" cy="3643129"/>
          </a:xfrm>
          <a:prstGeom prst="rect">
            <a:avLst/>
          </a:prstGeom>
        </p:spPr>
      </p:pic>
      <p:sp>
        <p:nvSpPr>
          <p:cNvPr id="6" name="TextBox 5"/>
          <p:cNvSpPr txBox="1"/>
          <p:nvPr/>
        </p:nvSpPr>
        <p:spPr>
          <a:xfrm>
            <a:off x="5410200" y="2800350"/>
            <a:ext cx="263200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charset="0"/>
                <a:ea typeface="ＭＳ Ｐゴシック" charset="-128"/>
                <a:cs typeface="+mn-cs"/>
              </a:rPr>
              <a:t>Notice use of paging links.</a:t>
            </a:r>
          </a:p>
        </p:txBody>
      </p:sp>
      <p:cxnSp>
        <p:nvCxnSpPr>
          <p:cNvPr id="8" name="Straight Arrow Connector 7"/>
          <p:cNvCxnSpPr/>
          <p:nvPr/>
        </p:nvCxnSpPr>
        <p:spPr>
          <a:xfrm flipH="1">
            <a:off x="5334000" y="3257550"/>
            <a:ext cx="9144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4513660"/>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Applications</a:t>
            </a:r>
          </a:p>
        </p:txBody>
      </p:sp>
      <p:sp>
        <p:nvSpPr>
          <p:cNvPr id="3" name="Content Placeholder 2"/>
          <p:cNvSpPr>
            <a:spLocks noGrp="1"/>
          </p:cNvSpPr>
          <p:nvPr>
            <p:ph sz="half" idx="1"/>
          </p:nvPr>
        </p:nvSpPr>
        <p:spPr>
          <a:xfrm>
            <a:off x="152400" y="666750"/>
            <a:ext cx="8534400" cy="3962400"/>
          </a:xfrm>
        </p:spPr>
        <p:txBody>
          <a:bodyPr>
            <a:normAutofit/>
          </a:bodyPr>
          <a:lstStyle/>
          <a:p>
            <a:r>
              <a:rPr lang="en-US" dirty="0"/>
              <a:t>Facebook Application</a:t>
            </a:r>
          </a:p>
          <a:p>
            <a:pPr lvl="1"/>
            <a:r>
              <a:rPr lang="en-US" dirty="0"/>
              <a:t>Define an application at</a:t>
            </a:r>
            <a:br>
              <a:rPr lang="en-US" dirty="0"/>
            </a:br>
            <a:r>
              <a:rPr lang="en-US" dirty="0" err="1"/>
              <a:t>developers.facebook.com</a:t>
            </a:r>
            <a:r>
              <a:rPr lang="en-US" dirty="0"/>
              <a:t>/apps/</a:t>
            </a:r>
          </a:p>
          <a:p>
            <a:pPr lvl="1"/>
            <a:r>
              <a:rPr lang="en-US" dirty="0"/>
              <a:t>Users log into your application</a:t>
            </a:r>
            <a:br>
              <a:rPr lang="en-US" dirty="0"/>
            </a:br>
            <a:r>
              <a:rPr lang="en-US" dirty="0"/>
              <a:t>via Facebook.</a:t>
            </a:r>
          </a:p>
          <a:p>
            <a:pPr lvl="1"/>
            <a:r>
              <a:rPr lang="en-US" dirty="0"/>
              <a:t>This grants your application</a:t>
            </a:r>
            <a:br>
              <a:rPr lang="en-US" dirty="0"/>
            </a:br>
            <a:r>
              <a:rPr lang="en-US" dirty="0"/>
              <a:t>permission to access the user’s</a:t>
            </a:r>
            <a:br>
              <a:rPr lang="en-US" dirty="0"/>
            </a:br>
            <a:r>
              <a:rPr lang="en-US" dirty="0"/>
              <a:t>Facebook content.</a:t>
            </a:r>
          </a:p>
          <a:p>
            <a:pPr lvl="1"/>
            <a:r>
              <a:rPr lang="en-US" dirty="0"/>
              <a:t>User must approve access on</a:t>
            </a:r>
            <a:br>
              <a:rPr lang="en-US" dirty="0"/>
            </a:br>
            <a:r>
              <a:rPr lang="en-US" dirty="0"/>
              <a:t>login and Facebook must “approve” the application for non-profile information.</a:t>
            </a:r>
          </a:p>
          <a:p>
            <a:r>
              <a:rPr lang="en-US" dirty="0"/>
              <a:t>Once logged onto your application via Facebook, you can</a:t>
            </a:r>
          </a:p>
          <a:p>
            <a:pPr lvl="1"/>
            <a:r>
              <a:rPr lang="en-US" dirty="0"/>
              <a:t>Get basic information about people.</a:t>
            </a:r>
          </a:p>
          <a:p>
            <a:pPr lvl="1"/>
            <a:r>
              <a:rPr lang="en-US" dirty="0"/>
              <a:t>Enable people to share, etc. information from your application to Facebook.</a:t>
            </a:r>
          </a:p>
          <a:p>
            <a:pPr lvl="1"/>
            <a:r>
              <a:rPr lang="en-US" dirty="0"/>
              <a:t>Perform analytics on users and their networks, subject to granted permissions.</a:t>
            </a:r>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46372"/>
            <a:ext cx="47936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59540"/>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 Summary</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NoSQL</a:t>
            </a:r>
          </a:p>
        </p:txBody>
      </p:sp>
    </p:spTree>
    <p:extLst>
      <p:ext uri="{BB962C8B-B14F-4D97-AF65-F5344CB8AC3E}">
        <p14:creationId xmlns:p14="http://schemas.microsoft.com/office/powerpoint/2010/main" val="1610674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
        <p:nvSpPr>
          <p:cNvPr id="3" name="Content Placeholder 2"/>
          <p:cNvSpPr>
            <a:spLocks noGrp="1"/>
          </p:cNvSpPr>
          <p:nvPr>
            <p:ph sz="half" idx="1"/>
          </p:nvPr>
        </p:nvSpPr>
        <p:spPr/>
        <p:txBody>
          <a:bodyPr/>
          <a:lstStyle/>
          <a:p>
            <a:r>
              <a:rPr lang="en-US" dirty="0"/>
              <a:t>Popularity and usage has exploded in the past few years.</a:t>
            </a:r>
          </a:p>
          <a:p>
            <a:pPr lvl="1"/>
            <a:r>
              <a:rPr lang="en-US" dirty="0"/>
              <a:t>Facebook Graph API (</a:t>
            </a:r>
            <a:r>
              <a:rPr lang="en-US" dirty="0">
                <a:hlinkClick r:id="rId3"/>
              </a:rPr>
              <a:t>https://developers.facebook.com/docs/graph-api/)</a:t>
            </a:r>
            <a:endParaRPr lang="en-US" dirty="0"/>
          </a:p>
          <a:p>
            <a:pPr lvl="1"/>
            <a:r>
              <a:rPr lang="en-US" dirty="0"/>
              <a:t>LinkedIn (</a:t>
            </a:r>
            <a:r>
              <a:rPr lang="en-US" dirty="0">
                <a:hlinkClick r:id="rId4"/>
              </a:rPr>
              <a:t>https://developer.linkedin.com/docs/rest-api)</a:t>
            </a:r>
            <a:endParaRPr lang="en-US" dirty="0"/>
          </a:p>
          <a:p>
            <a:pPr lvl="1"/>
            <a:r>
              <a:rPr lang="en-US" dirty="0"/>
              <a:t>Instagram (</a:t>
            </a:r>
            <a:r>
              <a:rPr lang="en-US" dirty="0">
                <a:hlinkClick r:id="rId5"/>
              </a:rPr>
              <a:t>https://developers.facebook.com/docs/instagram-api)</a:t>
            </a:r>
            <a:endParaRPr lang="en-US" dirty="0"/>
          </a:p>
          <a:p>
            <a:pPr lvl="1"/>
            <a:r>
              <a:rPr lang="en-US" dirty="0"/>
              <a:t>Google Knowledge Graph (</a:t>
            </a:r>
            <a:r>
              <a:rPr lang="en-US" dirty="0">
                <a:hlinkClick r:id="rId6"/>
              </a:rPr>
              <a:t>https://developers.google.com/knowledge-graph/)</a:t>
            </a:r>
            <a:endParaRPr lang="en-US" dirty="0"/>
          </a:p>
          <a:p>
            <a:pPr lvl="1"/>
            <a:endParaRPr lang="en-US" dirty="0"/>
          </a:p>
          <a:p>
            <a:r>
              <a:rPr lang="en-US" dirty="0"/>
              <a:t>Two major motivations:</a:t>
            </a:r>
          </a:p>
          <a:p>
            <a:pPr marL="800100" lvl="1" indent="-342900">
              <a:buFont typeface="+mj-lt"/>
              <a:buAutoNum type="arabicPeriod"/>
            </a:pPr>
            <a:r>
              <a:rPr lang="en-US" dirty="0"/>
              <a:t>Many common types of data are inherently graph oriented, and</a:t>
            </a:r>
            <a:br>
              <a:rPr lang="en-US" dirty="0"/>
            </a:br>
            <a:r>
              <a:rPr lang="en-US" dirty="0"/>
              <a:t>representing in RDB or some other mechanism results in icky code.</a:t>
            </a:r>
          </a:p>
          <a:p>
            <a:pPr marL="800100" lvl="1" indent="-342900">
              <a:buFont typeface="+mj-lt"/>
              <a:buAutoNum type="arabicPeriod"/>
            </a:pPr>
            <a:r>
              <a:rPr lang="en-US" dirty="0"/>
              <a:t>Performs of common graph operations is extremely slow in RDB.</a:t>
            </a:r>
          </a:p>
        </p:txBody>
      </p:sp>
    </p:spTree>
    <p:extLst>
      <p:ext uri="{BB962C8B-B14F-4D97-AF65-F5344CB8AC3E}">
        <p14:creationId xmlns:p14="http://schemas.microsoft.com/office/powerpoint/2010/main" val="314617836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Redis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defTabSz="457200" rtl="0" eaLnBrk="1" fontAlgn="base" latinLnBrk="0" hangingPunct="1">
                <a:lnSpc>
                  <a:spcPts val="2400"/>
                </a:lnSpc>
                <a:spcBef>
                  <a:spcPct val="0"/>
                </a:spcBef>
                <a:spcAft>
                  <a:spcPct val="0"/>
                </a:spcAft>
                <a:buClrTx/>
                <a:buSzTx/>
                <a:buFontTx/>
                <a:buNone/>
                <a:tabLst/>
                <a:defRPr/>
              </a:pPr>
              <a:t>48</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 SQL</a:t>
            </a:r>
          </a:p>
        </p:txBody>
      </p:sp>
    </p:spTree>
    <p:extLst>
      <p:ext uri="{BB962C8B-B14F-4D97-AF65-F5344CB8AC3E}">
        <p14:creationId xmlns:p14="http://schemas.microsoft.com/office/powerpoint/2010/main" val="1219095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1900" y="628650"/>
            <a:ext cx="4793806" cy="815529"/>
          </a:xfrm>
        </p:spPr>
        <p:txBody>
          <a:bodyPr>
            <a:normAutofit/>
          </a:bodyPr>
          <a:lstStyle/>
          <a:p>
            <a:r>
              <a:rPr lang="en-US" noProof="1"/>
              <a:t>Redis</a:t>
            </a:r>
          </a:p>
        </p:txBody>
      </p:sp>
      <p:sp>
        <p:nvSpPr>
          <p:cNvPr id="6" name="Subtitle 5"/>
          <p:cNvSpPr>
            <a:spLocks noGrp="1"/>
          </p:cNvSpPr>
          <p:nvPr>
            <p:ph type="subTitle" idx="1"/>
          </p:nvPr>
        </p:nvSpPr>
        <p:spPr>
          <a:xfrm>
            <a:off x="3143250" y="1485900"/>
            <a:ext cx="5479606" cy="1070422"/>
          </a:xfrm>
        </p:spPr>
        <p:txBody>
          <a:bodyPr>
            <a:normAutofit/>
          </a:bodyPr>
          <a:lstStyle/>
          <a:p>
            <a:r>
              <a:rPr lang="en-US" noProof="1"/>
              <a:t>Redis</a:t>
            </a:r>
            <a:r>
              <a:rPr lang="en-US" dirty="0"/>
              <a:t> Key-Value Database:</a:t>
            </a:r>
          </a:p>
          <a:p>
            <a:r>
              <a:rPr lang="en-US" dirty="0"/>
              <a:t>Practical Introduction</a:t>
            </a:r>
          </a:p>
        </p:txBody>
      </p:sp>
      <p:sp>
        <p:nvSpPr>
          <p:cNvPr id="7" name="Text Placeholder 6"/>
          <p:cNvSpPr>
            <a:spLocks noGrp="1"/>
          </p:cNvSpPr>
          <p:nvPr>
            <p:ph type="body" sz="quarter" idx="10"/>
          </p:nvPr>
        </p:nvSpPr>
        <p:spPr>
          <a:xfrm>
            <a:off x="571500" y="3296525"/>
            <a:ext cx="2390710" cy="412027"/>
          </a:xfrm>
        </p:spPr>
        <p:txBody>
          <a:bodyPr/>
          <a:lstStyle/>
          <a:p>
            <a:r>
              <a:rPr lang="en-US" dirty="0"/>
              <a:t>SoftUni Team</a:t>
            </a:r>
          </a:p>
        </p:txBody>
      </p:sp>
      <p:sp>
        <p:nvSpPr>
          <p:cNvPr id="8" name="Text Placeholder 7"/>
          <p:cNvSpPr>
            <a:spLocks noGrp="1"/>
          </p:cNvSpPr>
          <p:nvPr>
            <p:ph type="body" sz="quarter" idx="13"/>
          </p:nvPr>
        </p:nvSpPr>
        <p:spPr>
          <a:xfrm>
            <a:off x="571501" y="3658037"/>
            <a:ext cx="2390711" cy="351434"/>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79" y="2229477"/>
            <a:ext cx="1631644" cy="570874"/>
          </a:xfrm>
          <a:prstGeom prst="roundRect">
            <a:avLst>
              <a:gd name="adj" fmla="val 3940"/>
            </a:avLst>
          </a:prstGeom>
          <a:solidFill>
            <a:srgbClr val="231F20">
              <a:alpha val="50000"/>
            </a:srgbClr>
          </a:solidFill>
          <a:ln>
            <a:solidFill>
              <a:schemeClr val="accent1">
                <a:lumMod val="75000"/>
                <a:alpha val="50000"/>
              </a:schemeClr>
            </a:solidFill>
          </a:ln>
        </p:spPr>
      </p:pic>
      <p:pic>
        <p:nvPicPr>
          <p:cNvPr id="3" name="Picture 2"/>
          <p:cNvPicPr>
            <a:picLocks noChangeAspect="1"/>
          </p:cNvPicPr>
          <p:nvPr/>
        </p:nvPicPr>
        <p:blipFill>
          <a:blip r:embed="rId6"/>
          <a:stretch>
            <a:fillRect/>
          </a:stretch>
        </p:blipFill>
        <p:spPr>
          <a:xfrm>
            <a:off x="3143250" y="2800351"/>
            <a:ext cx="5422456" cy="1828346"/>
          </a:xfrm>
          <a:prstGeom prst="roundRect">
            <a:avLst>
              <a:gd name="adj" fmla="val 2317"/>
            </a:avLst>
          </a:prstGeom>
        </p:spPr>
      </p:pic>
      <p:pic>
        <p:nvPicPr>
          <p:cNvPr id="13" name="Picture 1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3" t="-11972" r="-4044" b="1048"/>
          <a:stretch/>
        </p:blipFill>
        <p:spPr bwMode="auto">
          <a:xfrm>
            <a:off x="617679" y="1295302"/>
            <a:ext cx="1629263" cy="596772"/>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320871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a:t>
            </a:r>
          </a:p>
        </p:txBody>
      </p:sp>
      <p:sp>
        <p:nvSpPr>
          <p:cNvPr id="3" name="Content Placeholder 2"/>
          <p:cNvSpPr>
            <a:spLocks noGrp="1"/>
          </p:cNvSpPr>
          <p:nvPr>
            <p:ph sz="half" idx="1"/>
          </p:nvPr>
        </p:nvSpPr>
        <p:spPr/>
        <p:txBody>
          <a:bodyPr>
            <a:normAutofit fontScale="92500" lnSpcReduction="10000"/>
          </a:bodyPr>
          <a:lstStyle/>
          <a:p>
            <a:r>
              <a:rPr lang="en-US" dirty="0"/>
              <a:t>REST Statelessness is easy to misunderstand.</a:t>
            </a:r>
          </a:p>
          <a:p>
            <a:r>
              <a:rPr lang="en-US" dirty="0"/>
              <a:t>The server </a:t>
            </a:r>
            <a:r>
              <a:rPr lang="en-US" i="1" dirty="0"/>
              <a:t>clearly</a:t>
            </a:r>
            <a:r>
              <a:rPr lang="en-US" dirty="0"/>
              <a:t> has long-lived state information, e.g.</a:t>
            </a:r>
          </a:p>
          <a:p>
            <a:pPr lvl="1"/>
            <a:r>
              <a:rPr lang="en-US" dirty="0"/>
              <a:t>Account balances.</a:t>
            </a:r>
          </a:p>
          <a:p>
            <a:pPr lvl="1"/>
            <a:r>
              <a:rPr lang="en-US" dirty="0"/>
              <a:t>Customer contact information.</a:t>
            </a:r>
          </a:p>
          <a:p>
            <a:pPr lvl="1"/>
            <a:r>
              <a:rPr lang="en-US" dirty="0"/>
              <a:t>Product catalog information in a database.</a:t>
            </a:r>
          </a:p>
          <a:p>
            <a:pPr lvl="1"/>
            <a:r>
              <a:rPr lang="en-US" dirty="0"/>
              <a:t>etc.</a:t>
            </a:r>
          </a:p>
          <a:p>
            <a:r>
              <a:rPr lang="en-US" dirty="0"/>
              <a:t>Client-Server interactions have two types of state:</a:t>
            </a:r>
          </a:p>
          <a:p>
            <a:pPr lvl="1"/>
            <a:r>
              <a:rPr lang="en-US" dirty="0"/>
              <a:t>Resource state</a:t>
            </a:r>
          </a:p>
          <a:p>
            <a:pPr lvl="1"/>
            <a:r>
              <a:rPr lang="en-US" i="1" dirty="0"/>
              <a:t>Conversation/Session</a:t>
            </a:r>
          </a:p>
          <a:p>
            <a:r>
              <a:rPr lang="en-US" dirty="0"/>
              <a:t>"In computer science, in particular networking, a session is a temporary and interactive information interchange between two or more communicating devices, or between a computer and user." (</a:t>
            </a:r>
            <a:r>
              <a:rPr lang="en-US" u="sng" dirty="0">
                <a:hlinkClick r:id="rId2"/>
              </a:rPr>
              <a:t>https://en.wikipedia.org/wiki/Session_(computer_science</a:t>
            </a:r>
            <a:r>
              <a:rPr lang="en-US" dirty="0"/>
              <a:t>))</a:t>
            </a:r>
          </a:p>
          <a:p>
            <a:endParaRPr lang="en-US" dirty="0"/>
          </a:p>
        </p:txBody>
      </p:sp>
      <p:sp>
        <p:nvSpPr>
          <p:cNvPr id="4" name="Rounded Rectangle 3"/>
          <p:cNvSpPr/>
          <p:nvPr/>
        </p:nvSpPr>
        <p:spPr>
          <a:xfrm>
            <a:off x="457200" y="1352550"/>
            <a:ext cx="8229600" cy="2590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r>
              <a:rPr lang="en-US" dirty="0"/>
              <a:t>Connections, sessions and cursors are “conversation </a:t>
            </a:r>
            <a:r>
              <a:rPr lang="en-US" dirty="0" err="1"/>
              <a:t>statefull</a:t>
            </a:r>
            <a:r>
              <a:rPr lang="en-US" dirty="0"/>
              <a:t>” and</a:t>
            </a:r>
            <a:br>
              <a:rPr lang="en-US" dirty="0"/>
            </a:br>
            <a:r>
              <a:rPr lang="en-US" dirty="0"/>
              <a:t>conflict with REST, which makes transactions difficult.</a:t>
            </a:r>
          </a:p>
          <a:p>
            <a:pPr algn="ctr">
              <a:spcBef>
                <a:spcPts val="0"/>
              </a:spcBef>
            </a:pPr>
            <a:endParaRPr lang="en-US" dirty="0"/>
          </a:p>
          <a:p>
            <a:pPr algn="ctr">
              <a:spcBef>
                <a:spcPts val="0"/>
              </a:spcBef>
            </a:pPr>
            <a:r>
              <a:rPr lang="en-US" dirty="0"/>
              <a:t>REST applications use a form of optimistic concurrency control, explicit</a:t>
            </a:r>
            <a:br>
              <a:rPr lang="en-US" dirty="0"/>
            </a:br>
            <a:r>
              <a:rPr lang="en-US" dirty="0"/>
              <a:t>conflict detection and application level recovery.</a:t>
            </a:r>
          </a:p>
          <a:p>
            <a:pPr algn="ctr">
              <a:spcBef>
                <a:spcPts val="0"/>
              </a:spcBef>
            </a:pPr>
            <a:endParaRPr lang="en-US" dirty="0"/>
          </a:p>
          <a:p>
            <a:pPr algn="ctr">
              <a:spcBef>
                <a:spcPts val="0"/>
              </a:spcBef>
            </a:pPr>
            <a:r>
              <a:rPr lang="en-US" dirty="0"/>
              <a:t>We saw a similar problem with LIMIT and OFFSET in HW 2</a:t>
            </a:r>
          </a:p>
        </p:txBody>
      </p:sp>
    </p:spTree>
    <p:extLst>
      <p:ext uri="{BB962C8B-B14F-4D97-AF65-F5344CB8AC3E}">
        <p14:creationId xmlns:p14="http://schemas.microsoft.com/office/powerpoint/2010/main" val="195230454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3" y="953374"/>
            <a:ext cx="6703854" cy="633626"/>
          </a:xfrm>
        </p:spPr>
        <p:txBody>
          <a:bodyPr/>
          <a:lstStyle/>
          <a:p>
            <a:r>
              <a:rPr lang="en-US" dirty="0"/>
              <a:t>Redis</a:t>
            </a:r>
            <a:endParaRPr lang="bg-BG" dirty="0">
              <a:effectLst>
                <a:outerShdw blurRad="38100" dist="38100" dir="2700000" algn="tl">
                  <a:srgbClr val="000000">
                    <a:alpha val="43137"/>
                  </a:srgbClr>
                </a:outerShdw>
              </a:effectLst>
            </a:endParaRPr>
          </a:p>
        </p:txBody>
      </p:sp>
      <p:sp>
        <p:nvSpPr>
          <p:cNvPr id="4" name="Text Placeholder 3"/>
          <p:cNvSpPr>
            <a:spLocks noGrp="1"/>
          </p:cNvSpPr>
          <p:nvPr>
            <p:ph type="body" idx="1"/>
          </p:nvPr>
        </p:nvSpPr>
        <p:spPr>
          <a:xfrm>
            <a:off x="1212663" y="1594896"/>
            <a:ext cx="6703854" cy="557451"/>
          </a:xfrm>
        </p:spPr>
        <p:txBody>
          <a:bodyPr/>
          <a:lstStyle/>
          <a:p>
            <a:r>
              <a:rPr lang="en-US" dirty="0"/>
              <a:t>Ultra-Fast Data Structure Server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97787" y="2400300"/>
            <a:ext cx="5357598" cy="2057400"/>
          </a:xfrm>
          <a:prstGeom prst="roundRect">
            <a:avLst>
              <a:gd name="adj" fmla="val 194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521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8452FF4-89E3-4D1B-9927-2DBDC00E58D7}"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a:xfrm>
            <a:off x="144001" y="800101"/>
            <a:ext cx="8853617" cy="4177766"/>
          </a:xfrm>
        </p:spPr>
        <p:txBody>
          <a:bodyPr>
            <a:normAutofit/>
          </a:bodyPr>
          <a:lstStyle/>
          <a:p>
            <a:r>
              <a:rPr lang="en-US" sz="2775" noProof="1">
                <a:solidFill>
                  <a:schemeClr val="tx2">
                    <a:lumMod val="75000"/>
                  </a:schemeClr>
                </a:solidFill>
              </a:rPr>
              <a:t>Redis</a:t>
            </a:r>
            <a:r>
              <a:rPr lang="en-US" sz="2775" dirty="0">
                <a:solidFill>
                  <a:schemeClr val="tx2">
                    <a:lumMod val="75000"/>
                  </a:schemeClr>
                </a:solidFill>
              </a:rPr>
              <a:t> </a:t>
            </a:r>
            <a:r>
              <a:rPr lang="en-US" sz="2775" dirty="0"/>
              <a:t>is:</a:t>
            </a:r>
          </a:p>
          <a:p>
            <a:pPr lvl="1"/>
            <a:r>
              <a:rPr lang="en-US" sz="2625" dirty="0"/>
              <a:t>Ultra-fast in-memory key-value data store</a:t>
            </a:r>
          </a:p>
          <a:p>
            <a:pPr lvl="1"/>
            <a:r>
              <a:rPr lang="en-US" sz="2625" dirty="0"/>
              <a:t>Powerful data structure server</a:t>
            </a:r>
          </a:p>
          <a:p>
            <a:pPr lvl="1"/>
            <a:r>
              <a:rPr lang="en-US" sz="2625" dirty="0"/>
              <a:t>Open-source software: </a:t>
            </a:r>
            <a:r>
              <a:rPr lang="en-US" sz="2625" dirty="0">
                <a:hlinkClick r:id="rId2"/>
              </a:rPr>
              <a:t>http://redis.io</a:t>
            </a:r>
            <a:endParaRPr lang="en-US" sz="2625" dirty="0"/>
          </a:p>
          <a:p>
            <a:r>
              <a:rPr lang="en-US" sz="2775" dirty="0"/>
              <a:t>Redis stores data structures:</a:t>
            </a:r>
          </a:p>
          <a:p>
            <a:pPr lvl="1"/>
            <a:r>
              <a:rPr lang="en-US" sz="2625" dirty="0"/>
              <a:t>Strings, lists, hashes, sets, sorted sets</a:t>
            </a:r>
          </a:p>
          <a:p>
            <a:pPr lvl="1"/>
            <a:r>
              <a:rPr lang="en-US" sz="2625" dirty="0"/>
              <a:t>Publish / subscribe messaging</a:t>
            </a:r>
          </a:p>
        </p:txBody>
      </p:sp>
      <p:sp>
        <p:nvSpPr>
          <p:cNvPr id="2" name="Title 1"/>
          <p:cNvSpPr>
            <a:spLocks noGrp="1"/>
          </p:cNvSpPr>
          <p:nvPr>
            <p:ph type="title"/>
          </p:nvPr>
        </p:nvSpPr>
        <p:spPr/>
        <p:txBody>
          <a:bodyPr/>
          <a:lstStyle/>
          <a:p>
            <a:r>
              <a:rPr lang="en-US" dirty="0"/>
              <a:t>What is Redis?</a:t>
            </a:r>
          </a:p>
        </p:txBody>
      </p:sp>
      <p:pic>
        <p:nvPicPr>
          <p:cNvPr id="6" name="Picture 5"/>
          <p:cNvPicPr>
            <a:picLocks noChangeAspect="1"/>
          </p:cNvPicPr>
          <p:nvPr/>
        </p:nvPicPr>
        <p:blipFill>
          <a:blip r:embed="rId3"/>
          <a:stretch>
            <a:fillRect/>
          </a:stretch>
        </p:blipFill>
        <p:spPr>
          <a:xfrm>
            <a:off x="6572249" y="3086100"/>
            <a:ext cx="1891986" cy="1594860"/>
          </a:xfrm>
          <a:prstGeom prst="rect">
            <a:avLst/>
          </a:prstGeom>
        </p:spPr>
      </p:pic>
    </p:spTree>
    <p:extLst>
      <p:ext uri="{BB962C8B-B14F-4D97-AF65-F5344CB8AC3E}">
        <p14:creationId xmlns:p14="http://schemas.microsoft.com/office/powerpoint/2010/main" val="4001332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normAutofit/>
          </a:bodyPr>
          <a:lstStyle/>
          <a:p>
            <a:r>
              <a:rPr lang="en-US" noProof="1"/>
              <a:t>Redis</a:t>
            </a:r>
            <a:r>
              <a:rPr lang="en-US" dirty="0"/>
              <a:t> is really </a:t>
            </a:r>
            <a:r>
              <a:rPr lang="en-US" dirty="0">
                <a:solidFill>
                  <a:schemeClr val="tx2">
                    <a:lumMod val="75000"/>
                  </a:schemeClr>
                </a:solidFill>
              </a:rPr>
              <a:t>fast </a:t>
            </a:r>
          </a:p>
          <a:p>
            <a:pPr lvl="1"/>
            <a:r>
              <a:rPr lang="en-US" dirty="0"/>
              <a:t>Non-blocking I/O, single threaded</a:t>
            </a:r>
          </a:p>
          <a:p>
            <a:pPr lvl="1"/>
            <a:r>
              <a:rPr lang="en-US" dirty="0"/>
              <a:t>100,000+ read / writes per second</a:t>
            </a:r>
          </a:p>
          <a:p>
            <a:r>
              <a:rPr lang="en-US" b="1" noProof="1">
                <a:solidFill>
                  <a:srgbClr val="FFFF00"/>
                </a:solidFill>
              </a:rPr>
              <a:t>Redis</a:t>
            </a:r>
            <a:r>
              <a:rPr lang="en-US" b="1" dirty="0">
                <a:solidFill>
                  <a:srgbClr val="FFFF00"/>
                </a:solidFill>
              </a:rPr>
              <a:t> is not a database</a:t>
            </a:r>
          </a:p>
          <a:p>
            <a:pPr lvl="1"/>
            <a:r>
              <a:rPr lang="en-US" dirty="0"/>
              <a:t>It complements your existing data storage layer</a:t>
            </a:r>
          </a:p>
          <a:p>
            <a:pPr lvl="1"/>
            <a:r>
              <a:rPr lang="en-US" dirty="0"/>
              <a:t>E.g. </a:t>
            </a:r>
            <a:r>
              <a:rPr lang="en-US" dirty="0">
                <a:hlinkClick r:id="rId2"/>
              </a:rPr>
              <a:t>StackOverflow uses Redis</a:t>
            </a:r>
            <a:r>
              <a:rPr lang="en-US" dirty="0"/>
              <a:t> for </a:t>
            </a:r>
            <a:r>
              <a:rPr lang="en-US" dirty="0">
                <a:solidFill>
                  <a:schemeClr val="tx2">
                    <a:lumMod val="75000"/>
                  </a:schemeClr>
                </a:solidFill>
              </a:rPr>
              <a:t>data caching</a:t>
            </a:r>
          </a:p>
          <a:p>
            <a:r>
              <a:rPr lang="en-US" dirty="0"/>
              <a:t>For small labs Redis may replace entirely the database</a:t>
            </a:r>
          </a:p>
          <a:p>
            <a:pPr lvl="1"/>
            <a:r>
              <a:rPr lang="en-US" dirty="0"/>
              <a:t>Trade performance for durability </a:t>
            </a:r>
            <a:r>
              <a:rPr lang="en-US" dirty="0">
                <a:sym typeface="Wingdings" panose="05000000000000000000" pitchFamily="2" charset="2"/>
              </a:rPr>
              <a:t> data is persisted immediately</a:t>
            </a:r>
            <a:endParaRPr lang="en-US" dirty="0"/>
          </a:p>
        </p:txBody>
      </p:sp>
      <p:sp>
        <p:nvSpPr>
          <p:cNvPr id="2" name="Title 1"/>
          <p:cNvSpPr>
            <a:spLocks noGrp="1"/>
          </p:cNvSpPr>
          <p:nvPr>
            <p:ph type="title"/>
          </p:nvPr>
        </p:nvSpPr>
        <p:spPr/>
        <p:txBody>
          <a:bodyPr/>
          <a:lstStyle/>
          <a:p>
            <a:r>
              <a:rPr lang="en-US" noProof="1"/>
              <a:t>Redis</a:t>
            </a:r>
            <a:r>
              <a:rPr lang="en-US" dirty="0"/>
              <a:t>: Features</a:t>
            </a:r>
          </a:p>
        </p:txBody>
      </p:sp>
      <p:pic>
        <p:nvPicPr>
          <p:cNvPr id="8" name="Picture 7"/>
          <p:cNvPicPr>
            <a:picLocks noChangeAspect="1"/>
          </p:cNvPicPr>
          <p:nvPr/>
        </p:nvPicPr>
        <p:blipFill>
          <a:blip r:embed="rId3"/>
          <a:stretch>
            <a:fillRect/>
          </a:stretch>
        </p:blipFill>
        <p:spPr>
          <a:xfrm>
            <a:off x="5943600" y="1028700"/>
            <a:ext cx="2629128" cy="1632346"/>
          </a:xfrm>
          <a:prstGeom prst="rect">
            <a:avLst/>
          </a:prstGeom>
          <a:effectLst>
            <a:softEdge rad="31750"/>
          </a:effectLst>
        </p:spPr>
      </p:pic>
    </p:spTree>
    <p:extLst>
      <p:ext uri="{BB962C8B-B14F-4D97-AF65-F5344CB8AC3E}">
        <p14:creationId xmlns:p14="http://schemas.microsoft.com/office/powerpoint/2010/main" val="1898695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keeps </a:t>
            </a:r>
            <a:r>
              <a:rPr lang="en-US" dirty="0">
                <a:solidFill>
                  <a:schemeClr val="tx2">
                    <a:lumMod val="75000"/>
                  </a:schemeClr>
                </a:solidFill>
              </a:rPr>
              <a:t>key-value pairs</a:t>
            </a:r>
          </a:p>
          <a:p>
            <a:pPr lvl="1"/>
            <a:r>
              <a:rPr lang="en-US" dirty="0"/>
              <a:t>Every item is stored as </a:t>
            </a:r>
            <a:r>
              <a:rPr lang="en-US" b="1" dirty="0">
                <a:solidFill>
                  <a:schemeClr val="tx2">
                    <a:lumMod val="75000"/>
                  </a:schemeClr>
                </a:solidFill>
                <a:latin typeface="Consolas" panose="020B0609020204030204" pitchFamily="49" charset="0"/>
                <a:cs typeface="Consolas" panose="020B0609020204030204" pitchFamily="49" charset="0"/>
              </a:rPr>
              <a:t>key</a:t>
            </a:r>
            <a:r>
              <a:rPr lang="en-US" dirty="0"/>
              <a:t> </a:t>
            </a:r>
            <a:r>
              <a:rPr lang="en-US" dirty="0">
                <a:sym typeface="Wingdings" panose="05000000000000000000" pitchFamily="2" charset="2"/>
              </a:rPr>
              <a: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value</a:t>
            </a:r>
          </a:p>
          <a:p>
            <a:r>
              <a:rPr lang="en-US" dirty="0">
                <a:solidFill>
                  <a:schemeClr val="tx2">
                    <a:lumMod val="75000"/>
                  </a:schemeClr>
                </a:solidFill>
              </a:rPr>
              <a:t>Keys</a:t>
            </a:r>
            <a:r>
              <a:rPr lang="en-US" dirty="0"/>
              <a:t> are unique identifiers</a:t>
            </a:r>
          </a:p>
          <a:p>
            <a:r>
              <a:rPr lang="en-US" dirty="0">
                <a:solidFill>
                  <a:schemeClr val="tx2">
                    <a:lumMod val="75000"/>
                  </a:schemeClr>
                </a:solidFill>
              </a:rPr>
              <a:t>Values</a:t>
            </a:r>
            <a:r>
              <a:rPr lang="en-US" dirty="0"/>
              <a:t> can be different data structures:</a:t>
            </a:r>
          </a:p>
          <a:p>
            <a:pPr lvl="1"/>
            <a:r>
              <a:rPr lang="en-US" dirty="0"/>
              <a:t>Strings (numbers are stored as strings)</a:t>
            </a:r>
          </a:p>
          <a:p>
            <a:pPr lvl="1"/>
            <a:r>
              <a:rPr lang="en-US" dirty="0"/>
              <a:t>Lists (of strings)</a:t>
            </a:r>
          </a:p>
          <a:p>
            <a:pPr lvl="1"/>
            <a:r>
              <a:rPr lang="en-US" dirty="0"/>
              <a:t>Hash tables: string </a:t>
            </a:r>
            <a:r>
              <a:rPr lang="en-US" dirty="0">
                <a:sym typeface="Wingdings" panose="05000000000000000000" pitchFamily="2" charset="2"/>
              </a:rPr>
              <a:t> string</a:t>
            </a:r>
            <a:endParaRPr lang="en-US" dirty="0"/>
          </a:p>
          <a:p>
            <a:pPr lvl="1"/>
            <a:r>
              <a:rPr lang="en-US" dirty="0"/>
              <a:t>Sets / sorted sets (of strings)</a:t>
            </a:r>
          </a:p>
          <a:p>
            <a:pPr lvl="1"/>
            <a:endParaRPr lang="en-US" dirty="0"/>
          </a:p>
        </p:txBody>
      </p:sp>
      <p:sp>
        <p:nvSpPr>
          <p:cNvPr id="4" name="Title 3"/>
          <p:cNvSpPr>
            <a:spLocks noGrp="1"/>
          </p:cNvSpPr>
          <p:nvPr>
            <p:ph type="title"/>
          </p:nvPr>
        </p:nvSpPr>
        <p:spPr/>
        <p:txBody>
          <a:bodyPr/>
          <a:lstStyle/>
          <a:p>
            <a:r>
              <a:rPr lang="en-US" dirty="0"/>
              <a:t>Redis: Data Model</a:t>
            </a:r>
          </a:p>
        </p:txBody>
      </p:sp>
      <p:pic>
        <p:nvPicPr>
          <p:cNvPr id="4098" name="Picture 2" descr="http://mbed.org/media/uploads/shintamainjp/_scaled_key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045935"/>
            <a:ext cx="2732400" cy="1468666"/>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4100" name="Picture 4" descr="http://i.stack.imgur.com/nzc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66" y="2896161"/>
            <a:ext cx="1876769" cy="1847289"/>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58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works as interpreter of commands:</a:t>
            </a:r>
          </a:p>
        </p:txBody>
      </p:sp>
      <p:sp>
        <p:nvSpPr>
          <p:cNvPr id="4" name="Title 3"/>
          <p:cNvSpPr>
            <a:spLocks noGrp="1"/>
          </p:cNvSpPr>
          <p:nvPr>
            <p:ph type="title"/>
          </p:nvPr>
        </p:nvSpPr>
        <p:spPr/>
        <p:txBody>
          <a:bodyPr/>
          <a:lstStyle/>
          <a:p>
            <a:r>
              <a:rPr lang="en-US" dirty="0"/>
              <a:t>Redis: Commands</a:t>
            </a:r>
          </a:p>
        </p:txBody>
      </p:sp>
      <p:sp>
        <p:nvSpPr>
          <p:cNvPr id="5" name="Rectangle 6"/>
          <p:cNvSpPr>
            <a:spLocks noChangeArrowheads="1"/>
          </p:cNvSpPr>
          <p:nvPr/>
        </p:nvSpPr>
        <p:spPr bwMode="auto">
          <a:xfrm>
            <a:off x="571500" y="1600200"/>
            <a:ext cx="2634529" cy="30239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p:txBody>
      </p:sp>
      <p:sp>
        <p:nvSpPr>
          <p:cNvPr id="6" name="Content Placeholder 2"/>
          <p:cNvSpPr txBox="1">
            <a:spLocks/>
          </p:cNvSpPr>
          <p:nvPr/>
        </p:nvSpPr>
        <p:spPr>
          <a:xfrm>
            <a:off x="3633528" y="1609294"/>
            <a:ext cx="5162375" cy="3362756"/>
          </a:xfrm>
          <a:prstGeom prst="rect">
            <a:avLst/>
          </a:prstGeom>
        </p:spPr>
        <p:txBody>
          <a:bodyPr vert="horz" lIns="81000" tIns="27000" rIns="81000" bIns="27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Play with the command-line client </a:t>
            </a:r>
            <a:r>
              <a:rPr kumimoji="0" lang="en-US" sz="2550" b="1" i="0" u="none" strike="noStrike" kern="1200" cap="none" spc="0" normalizeH="0" baseline="0" noProof="1">
                <a:ln>
                  <a:noFill/>
                </a:ln>
                <a:solidFill>
                  <a:srgbClr val="FBEEC9">
                    <a:lumMod val="75000"/>
                  </a:srgbClr>
                </a:solidFill>
                <a:effectLst/>
                <a:uLnTx/>
                <a:uFillTx/>
                <a:latin typeface="Consolas" panose="020B0609020204030204" pitchFamily="49" charset="0"/>
                <a:ea typeface="+mn-ea"/>
                <a:cs typeface="Consolas" panose="020B0609020204030204" pitchFamily="49" charset="0"/>
              </a:rPr>
              <a:t>redis-cli</a:t>
            </a:r>
            <a:r>
              <a:rPr kumimoji="0" lang="en-US" sz="2550" b="0" i="0" u="none" strike="noStrike" kern="1200" cap="none" spc="0" normalizeH="0" baseline="0" noProof="0" dirty="0">
                <a:ln>
                  <a:noFill/>
                </a:ln>
                <a:solidFill>
                  <a:prstClr val="white"/>
                </a:solidFill>
                <a:effectLst/>
                <a:uLnTx/>
                <a:uFillTx/>
                <a:latin typeface="Calibri"/>
                <a:ea typeface="+mn-ea"/>
                <a:cs typeface="+mn-cs"/>
              </a:rPr>
              <a:t> </a:t>
            </a: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Or play with Redis online at </a:t>
            </a:r>
            <a:r>
              <a:rPr kumimoji="0" lang="en-US" sz="2550" b="0" i="0" u="none" strike="noStrike" kern="1200" cap="none" spc="0" normalizeH="0" baseline="0" noProof="0" dirty="0">
                <a:ln>
                  <a:noFill/>
                </a:ln>
                <a:solidFill>
                  <a:prstClr val="white"/>
                </a:solidFill>
                <a:effectLst/>
                <a:uLnTx/>
                <a:uFillTx/>
                <a:latin typeface="Calibri"/>
                <a:ea typeface="+mn-ea"/>
                <a:cs typeface="+mn-cs"/>
                <a:hlinkClick r:id="rId2"/>
              </a:rPr>
              <a:t>http://try.redis.io</a:t>
            </a: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29593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String Commands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string value in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MGET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[keys]</a:t>
            </a:r>
            <a:endParaRPr lang="en-US" sz="2400" dirty="0"/>
          </a:p>
          <a:p>
            <a:pPr lvl="1">
              <a:lnSpc>
                <a:spcPct val="110000"/>
              </a:lnSpc>
            </a:pPr>
            <a:r>
              <a:rPr lang="en-US" sz="2250" dirty="0"/>
              <a:t>Returns the value by key / keys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INCR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DECR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Increments / decrements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STRLEN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length of a string</a:t>
            </a:r>
          </a:p>
        </p:txBody>
      </p:sp>
      <p:sp>
        <p:nvSpPr>
          <p:cNvPr id="7" name="Rectangle 6"/>
          <p:cNvSpPr>
            <a:spLocks noChangeArrowheads="1"/>
          </p:cNvSpPr>
          <p:nvPr/>
        </p:nvSpPr>
        <p:spPr bwMode="auto">
          <a:xfrm>
            <a:off x="4457700" y="961611"/>
            <a:ext cx="1943100"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"hi"</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"hi"</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abc</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"abc"</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alibri"/>
              <a:ea typeface=""/>
              <a:cs typeface="Consolas" pitchFamily="49" charset="0"/>
            </a:endParaRPr>
          </a:p>
        </p:txBody>
      </p:sp>
      <p:sp>
        <p:nvSpPr>
          <p:cNvPr id="9" name="Rectangle 8"/>
          <p:cNvSpPr>
            <a:spLocks noChangeArrowheads="1"/>
          </p:cNvSpPr>
          <p:nvPr/>
        </p:nvSpPr>
        <p:spPr bwMode="auto">
          <a:xfrm>
            <a:off x="6603144" y="968782"/>
            <a:ext cx="2140807"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INCR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1235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MGET a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"1235"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"asdda"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STRLEN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4</a:t>
            </a:r>
          </a:p>
        </p:txBody>
      </p:sp>
    </p:spTree>
    <p:extLst>
      <p:ext uri="{BB962C8B-B14F-4D97-AF65-F5344CB8AC3E}">
        <p14:creationId xmlns:p14="http://schemas.microsoft.com/office/powerpoint/2010/main" val="490931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Keys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EXISTS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Checks whether a key exists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TYPE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type of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Deletes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EXPIRE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[t]</a:t>
            </a:r>
            <a:endParaRPr lang="en-US" sz="2400" dirty="0"/>
          </a:p>
          <a:p>
            <a:pPr lvl="1">
              <a:lnSpc>
                <a:spcPct val="110000"/>
              </a:lnSpc>
            </a:pPr>
            <a:r>
              <a:rPr lang="en-US" sz="2250" dirty="0"/>
              <a:t>Deletes a key after </a:t>
            </a:r>
            <a:r>
              <a:rPr lang="en-US" sz="2250" b="1" dirty="0">
                <a:solidFill>
                  <a:schemeClr val="tx2">
                    <a:lumMod val="75000"/>
                  </a:schemeClr>
                </a:solidFill>
                <a:latin typeface="Consolas" panose="020B0609020204030204" pitchFamily="49" charset="0"/>
                <a:cs typeface="Consolas" panose="020B0609020204030204" pitchFamily="49" charset="0"/>
              </a:rPr>
              <a:t>t</a:t>
            </a:r>
            <a:r>
              <a:rPr lang="en-US" sz="2250" dirty="0"/>
              <a:t> seconds</a:t>
            </a:r>
            <a:endParaRPr lang="en-US" dirty="0"/>
          </a:p>
          <a:p>
            <a:pPr lvl="1">
              <a:lnSpc>
                <a:spcPct val="110000"/>
              </a:lnSpc>
            </a:pPr>
            <a:endParaRPr lang="en-US" dirty="0"/>
          </a:p>
        </p:txBody>
      </p:sp>
      <p:sp>
        <p:nvSpPr>
          <p:cNvPr id="7" name="Rectangle 6"/>
          <p:cNvSpPr>
            <a:spLocks noChangeArrowheads="1"/>
          </p:cNvSpPr>
          <p:nvPr/>
        </p:nvSpPr>
        <p:spPr bwMode="auto">
          <a:xfrm>
            <a:off x="4514850" y="1143001"/>
            <a:ext cx="1943100"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count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TYPE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string</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
        <p:nvSpPr>
          <p:cNvPr id="9" name="Rectangle 8"/>
          <p:cNvSpPr>
            <a:spLocks noChangeArrowheads="1"/>
          </p:cNvSpPr>
          <p:nvPr/>
        </p:nvSpPr>
        <p:spPr bwMode="auto">
          <a:xfrm>
            <a:off x="6774594" y="1143001"/>
            <a:ext cx="1855057"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EXPIRE a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Tree>
    <p:extLst>
      <p:ext uri="{BB962C8B-B14F-4D97-AF65-F5344CB8AC3E}">
        <p14:creationId xmlns:p14="http://schemas.microsoft.com/office/powerpoint/2010/main" val="2987079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Hashes (Hash Tables)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value for given field</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HKEYS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fields (keys) is in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Returns a value by fields from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Deletes a fields from a hash</a:t>
            </a:r>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name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age 23</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HKEYS user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"age"</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"23"</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HDEL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2143921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Lists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RPUSH</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LPUSH</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 prepend an value to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LINDEX</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[index]</a:t>
            </a:r>
            <a:endParaRPr lang="en-US" sz="2400" dirty="0"/>
          </a:p>
          <a:p>
            <a:pPr lvl="1">
              <a:lnSpc>
                <a:spcPct val="110000"/>
              </a:lnSpc>
            </a:pPr>
            <a:r>
              <a:rPr lang="en-US" sz="2250" dirty="0"/>
              <a:t>Returns a value given index in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endParaRPr lang="en-US" sz="2400" dirty="0"/>
          </a:p>
          <a:p>
            <a:pPr lvl="1">
              <a:lnSpc>
                <a:spcPct val="110000"/>
              </a:lnSpc>
            </a:pPr>
            <a:r>
              <a:rPr lang="en-US" sz="2250" dirty="0"/>
              <a:t>Returns the length of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LRANGE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[start]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[count]</a:t>
            </a:r>
            <a:endParaRPr lang="en-US" sz="2400" dirty="0"/>
          </a:p>
          <a:p>
            <a:pPr lvl="1">
              <a:lnSpc>
                <a:spcPct val="110000"/>
              </a:lnSpc>
            </a:pPr>
            <a:r>
              <a:rPr lang="en-US" sz="2250" dirty="0"/>
              <a:t>Returns a sub-list (range of values)</a:t>
            </a:r>
          </a:p>
          <a:p>
            <a:pPr lvl="1">
              <a:lnSpc>
                <a:spcPct val="110000"/>
              </a:lnSpc>
            </a:pPr>
            <a:endParaRPr lang="en-US" sz="2100" dirty="0"/>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RPUSH 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LPUSH names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LINDEX names 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LLEN 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LRANGE names 0 100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"peter"</a:t>
            </a:r>
          </a:p>
        </p:txBody>
      </p:sp>
    </p:spTree>
    <p:extLst>
      <p:ext uri="{BB962C8B-B14F-4D97-AF65-F5344CB8AC3E}">
        <p14:creationId xmlns:p14="http://schemas.microsoft.com/office/powerpoint/2010/main" val="4152253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Sets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SADD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a value to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SMEMBERS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values from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SREM</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Deletes a value form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SCARD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stack size (items count)</a:t>
            </a:r>
            <a:endParaRPr lang="en-US" sz="2100" dirty="0"/>
          </a:p>
        </p:txBody>
      </p:sp>
      <p:sp>
        <p:nvSpPr>
          <p:cNvPr id="9" name="Rectangle 8"/>
          <p:cNvSpPr>
            <a:spLocks noChangeArrowheads="1"/>
          </p:cNvSpPr>
          <p:nvPr/>
        </p:nvSpPr>
        <p:spPr bwMode="auto">
          <a:xfrm>
            <a:off x="514350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"maria"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SREM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397257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a:t>
            </a:r>
            <a:r>
              <a:rPr lang="mr-IN" dirty="0"/>
              <a:t>–</a:t>
            </a:r>
            <a:r>
              <a:rPr lang="en-US" dirty="0"/>
              <a:t> Server State and Cursors Concept</a:t>
            </a:r>
          </a:p>
        </p:txBody>
      </p:sp>
      <p:pic>
        <p:nvPicPr>
          <p:cNvPr id="4" name="Picture 3"/>
          <p:cNvPicPr>
            <a:picLocks noChangeAspect="1"/>
          </p:cNvPicPr>
          <p:nvPr/>
        </p:nvPicPr>
        <p:blipFill>
          <a:blip r:embed="rId2"/>
          <a:stretch>
            <a:fillRect/>
          </a:stretch>
        </p:blipFill>
        <p:spPr>
          <a:xfrm>
            <a:off x="4876800" y="858125"/>
            <a:ext cx="4019550" cy="2533650"/>
          </a:xfrm>
          <a:prstGeom prst="rect">
            <a:avLst/>
          </a:prstGeom>
          <a:ln w="38100">
            <a:solidFill>
              <a:schemeClr val="accent1">
                <a:shade val="95000"/>
                <a:satMod val="105000"/>
              </a:schemeClr>
            </a:solidFill>
          </a:ln>
        </p:spPr>
      </p:pic>
      <p:pic>
        <p:nvPicPr>
          <p:cNvPr id="5" name="Picture 4"/>
          <p:cNvPicPr>
            <a:picLocks noChangeAspect="1"/>
          </p:cNvPicPr>
          <p:nvPr/>
        </p:nvPicPr>
        <p:blipFill>
          <a:blip r:embed="rId3"/>
          <a:stretch>
            <a:fillRect/>
          </a:stretch>
        </p:blipFill>
        <p:spPr>
          <a:xfrm>
            <a:off x="152400" y="971550"/>
            <a:ext cx="3911600" cy="2002000"/>
          </a:xfrm>
          <a:prstGeom prst="rect">
            <a:avLst/>
          </a:prstGeom>
          <a:ln w="38100">
            <a:solidFill>
              <a:schemeClr val="accent1">
                <a:shade val="95000"/>
                <a:satMod val="105000"/>
              </a:schemeClr>
            </a:solidFill>
          </a:ln>
        </p:spPr>
      </p:pic>
      <p:sp>
        <p:nvSpPr>
          <p:cNvPr id="6" name="TextBox 5"/>
          <p:cNvSpPr txBox="1"/>
          <p:nvPr/>
        </p:nvSpPr>
        <p:spPr>
          <a:xfrm>
            <a:off x="1219200" y="602218"/>
            <a:ext cx="1560940" cy="369332"/>
          </a:xfrm>
          <a:prstGeom prst="rect">
            <a:avLst/>
          </a:prstGeom>
          <a:noFill/>
        </p:spPr>
        <p:txBody>
          <a:bodyPr wrap="none" rtlCol="0">
            <a:spAutoFit/>
          </a:bodyPr>
          <a:lstStyle/>
          <a:p>
            <a:r>
              <a:rPr lang="en-US"/>
              <a:t>(Logical) Client</a:t>
            </a:r>
          </a:p>
        </p:txBody>
      </p:sp>
      <p:sp>
        <p:nvSpPr>
          <p:cNvPr id="7" name="TextBox 6"/>
          <p:cNvSpPr txBox="1"/>
          <p:nvPr/>
        </p:nvSpPr>
        <p:spPr>
          <a:xfrm>
            <a:off x="5791200" y="428770"/>
            <a:ext cx="1620700" cy="369332"/>
          </a:xfrm>
          <a:prstGeom prst="rect">
            <a:avLst/>
          </a:prstGeom>
          <a:noFill/>
        </p:spPr>
        <p:txBody>
          <a:bodyPr wrap="none" rtlCol="0">
            <a:spAutoFit/>
          </a:bodyPr>
          <a:lstStyle/>
          <a:p>
            <a:r>
              <a:rPr lang="en-US" dirty="0"/>
              <a:t>(Logical) Server</a:t>
            </a:r>
          </a:p>
        </p:txBody>
      </p:sp>
      <p:cxnSp>
        <p:nvCxnSpPr>
          <p:cNvPr id="9" name="Straight Arrow Connector 8"/>
          <p:cNvCxnSpPr/>
          <p:nvPr/>
        </p:nvCxnSpPr>
        <p:spPr>
          <a:xfrm>
            <a:off x="2667000" y="2124950"/>
            <a:ext cx="2362200" cy="8486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22629" y="3158216"/>
            <a:ext cx="1698542" cy="369332"/>
          </a:xfrm>
          <a:prstGeom prst="rect">
            <a:avLst/>
          </a:prstGeom>
          <a:noFill/>
        </p:spPr>
        <p:txBody>
          <a:bodyPr wrap="none" rtlCol="0">
            <a:spAutoFit/>
          </a:bodyPr>
          <a:lstStyle/>
          <a:p>
            <a:r>
              <a:rPr lang="en-US" dirty="0" err="1"/>
              <a:t>Stateful</a:t>
            </a:r>
            <a:r>
              <a:rPr lang="en-US" dirty="0"/>
              <a:t> session.</a:t>
            </a:r>
          </a:p>
        </p:txBody>
      </p:sp>
    </p:spTree>
    <p:extLst>
      <p:ext uri="{BB962C8B-B14F-4D97-AF65-F5344CB8AC3E}">
        <p14:creationId xmlns:p14="http://schemas.microsoft.com/office/powerpoint/2010/main" val="1962864333"/>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Sorted Sets</a:t>
            </a:r>
          </a:p>
        </p:txBody>
      </p:sp>
      <p:sp>
        <p:nvSpPr>
          <p:cNvPr id="8" name="Content Placeholder 2"/>
          <p:cNvSpPr>
            <a:spLocks noGrp="1"/>
          </p:cNvSpPr>
          <p:nvPr>
            <p:ph idx="1"/>
          </p:nvPr>
        </p:nvSpPr>
        <p:spPr>
          <a:xfrm>
            <a:off x="144001" y="4457700"/>
            <a:ext cx="8853617" cy="583407"/>
          </a:xfrm>
        </p:spPr>
        <p:txBody>
          <a:bodyPr>
            <a:normAutofit/>
          </a:bodyPr>
          <a:lstStyle/>
          <a:p>
            <a:pPr>
              <a:lnSpc>
                <a:spcPct val="110000"/>
              </a:lnSpc>
            </a:pPr>
            <a:r>
              <a:rPr lang="en-US" dirty="0"/>
              <a:t>Learn more at </a:t>
            </a:r>
            <a:r>
              <a:rPr lang="en-US" dirty="0">
                <a:hlinkClick r:id="rId2"/>
              </a:rPr>
              <a:t>http://redis.io/commands#sorted_set</a:t>
            </a:r>
            <a:endParaRPr lang="en-US" dirty="0"/>
          </a:p>
        </p:txBody>
      </p:sp>
      <p:sp>
        <p:nvSpPr>
          <p:cNvPr id="9" name="Rectangle 8"/>
          <p:cNvSpPr>
            <a:spLocks noChangeArrowheads="1"/>
          </p:cNvSpPr>
          <p:nvPr/>
        </p:nvSpPr>
        <p:spPr bwMode="auto">
          <a:xfrm>
            <a:off x="647551" y="869931"/>
            <a:ext cx="7753499" cy="3439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"uno"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2 "two" 3 "three"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ZRANGE myzset 0 -1 WITHSCORES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"1"</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t>
            </a:r>
          </a:p>
        </p:txBody>
      </p:sp>
    </p:spTree>
    <p:extLst>
      <p:ext uri="{BB962C8B-B14F-4D97-AF65-F5344CB8AC3E}">
        <p14:creationId xmlns:p14="http://schemas.microsoft.com/office/powerpoint/2010/main" val="2843759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8" name="Content Placeholder 2"/>
          <p:cNvSpPr>
            <a:spLocks noGrp="1"/>
          </p:cNvSpPr>
          <p:nvPr>
            <p:ph idx="1"/>
          </p:nvPr>
        </p:nvSpPr>
        <p:spPr/>
        <p:txBody>
          <a:bodyPr>
            <a:normAutofit lnSpcReduction="10000"/>
          </a:bodyPr>
          <a:lstStyle/>
          <a:p>
            <a:pPr>
              <a:lnSpc>
                <a:spcPct val="110000"/>
              </a:lnSpc>
            </a:pPr>
            <a:r>
              <a:rPr lang="en-US" dirty="0"/>
              <a:t>First user subscribes to certain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a:lnSpc>
                <a:spcPct val="110000"/>
              </a:lnSpc>
            </a:pPr>
            <a:endParaRPr lang="en-US" dirty="0"/>
          </a:p>
          <a:p>
            <a:pPr>
              <a:lnSpc>
                <a:spcPct val="110000"/>
              </a:lnSpc>
            </a:pPr>
            <a:endParaRPr lang="en-US" dirty="0"/>
          </a:p>
          <a:p>
            <a:pPr>
              <a:lnSpc>
                <a:spcPct val="110000"/>
              </a:lnSpc>
            </a:pPr>
            <a:endParaRPr lang="en-US" dirty="0"/>
          </a:p>
          <a:p>
            <a:pPr>
              <a:lnSpc>
                <a:spcPct val="110000"/>
              </a:lnSpc>
            </a:pPr>
            <a:r>
              <a:rPr lang="en-US" dirty="0"/>
              <a:t>Another user sends messages to the same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lvl="1">
              <a:lnSpc>
                <a:spcPct val="110000"/>
              </a:lnSpc>
            </a:pPr>
            <a:endParaRPr lang="en-US" dirty="0"/>
          </a:p>
          <a:p>
            <a:pPr lvl="1">
              <a:lnSpc>
                <a:spcPct val="110000"/>
              </a:lnSpc>
            </a:pPr>
            <a:endParaRPr lang="en-US" dirty="0"/>
          </a:p>
          <a:p>
            <a:pPr>
              <a:lnSpc>
                <a:spcPct val="110000"/>
              </a:lnSpc>
            </a:pPr>
            <a:r>
              <a:rPr lang="en-US" dirty="0"/>
              <a:t>Learn more at</a:t>
            </a:r>
            <a:r>
              <a:rPr lang="bg-BG" dirty="0"/>
              <a:t> </a:t>
            </a:r>
            <a:r>
              <a:rPr lang="en-US" dirty="0">
                <a:hlinkClick r:id="rId2"/>
              </a:rPr>
              <a:t>http://redis.io/commands#pubsub</a:t>
            </a:r>
            <a:endParaRPr lang="en-US" dirty="0"/>
          </a:p>
        </p:txBody>
      </p:sp>
      <p:sp>
        <p:nvSpPr>
          <p:cNvPr id="4" name="Title 3"/>
          <p:cNvSpPr>
            <a:spLocks noGrp="1"/>
          </p:cNvSpPr>
          <p:nvPr>
            <p:ph type="title"/>
          </p:nvPr>
        </p:nvSpPr>
        <p:spPr/>
        <p:txBody>
          <a:bodyPr/>
          <a:lstStyle/>
          <a:p>
            <a:r>
              <a:rPr lang="en-US" dirty="0"/>
              <a:t>Publish / Subscribe Commands</a:t>
            </a:r>
          </a:p>
        </p:txBody>
      </p:sp>
      <p:sp>
        <p:nvSpPr>
          <p:cNvPr id="9" name="Rectangle 8"/>
          <p:cNvSpPr>
            <a:spLocks noChangeArrowheads="1"/>
          </p:cNvSpPr>
          <p:nvPr/>
        </p:nvSpPr>
        <p:spPr bwMode="auto">
          <a:xfrm>
            <a:off x="647551" y="1473622"/>
            <a:ext cx="7753499"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SUBSCRIBE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"subscribe"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3) (integer) 1</a:t>
            </a:r>
          </a:p>
        </p:txBody>
      </p:sp>
      <p:sp>
        <p:nvSpPr>
          <p:cNvPr id="6" name="Rectangle 5"/>
          <p:cNvSpPr>
            <a:spLocks noChangeArrowheads="1"/>
          </p:cNvSpPr>
          <p:nvPr/>
        </p:nvSpPr>
        <p:spPr bwMode="auto">
          <a:xfrm>
            <a:off x="658467" y="3502536"/>
            <a:ext cx="7753499" cy="6924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PUBLISH news "hello"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2866726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Special naming can help using Redis as database</a:t>
            </a:r>
          </a:p>
        </p:txBody>
      </p:sp>
      <p:sp>
        <p:nvSpPr>
          <p:cNvPr id="4" name="Title 3"/>
          <p:cNvSpPr>
            <a:spLocks noGrp="1"/>
          </p:cNvSpPr>
          <p:nvPr>
            <p:ph type="title"/>
          </p:nvPr>
        </p:nvSpPr>
        <p:spPr/>
        <p:txBody>
          <a:bodyPr/>
          <a:lstStyle/>
          <a:p>
            <a:r>
              <a:rPr lang="en-US" dirty="0"/>
              <a:t>Using </a:t>
            </a:r>
            <a:r>
              <a:rPr lang="en-US" noProof="1"/>
              <a:t>Redis</a:t>
            </a:r>
            <a:r>
              <a:rPr lang="en-US" dirty="0"/>
              <a:t> as a Database</a:t>
            </a:r>
          </a:p>
        </p:txBody>
      </p:sp>
      <p:sp>
        <p:nvSpPr>
          <p:cNvPr id="5" name="Rectangle 4"/>
          <p:cNvSpPr>
            <a:spLocks noChangeArrowheads="1"/>
          </p:cNvSpPr>
          <p:nvPr/>
        </p:nvSpPr>
        <p:spPr bwMode="auto">
          <a:xfrm>
            <a:off x="476101" y="1615291"/>
            <a:ext cx="8096399" cy="30931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name "Peter Petrov"</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email "pp@gmail.com"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name "Maria Ivanova"</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email "maria@yahoo.com"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HGETALL users:peter</a:t>
            </a:r>
          </a:p>
        </p:txBody>
      </p:sp>
      <p:sp>
        <p:nvSpPr>
          <p:cNvPr id="6" name="AutoShape 7"/>
          <p:cNvSpPr>
            <a:spLocks noChangeArrowheads="1"/>
          </p:cNvSpPr>
          <p:nvPr/>
        </p:nvSpPr>
        <p:spPr bwMode="auto">
          <a:xfrm>
            <a:off x="4229100" y="1344321"/>
            <a:ext cx="2645569" cy="402790"/>
          </a:xfrm>
          <a:prstGeom prst="wedgeRoundRectCallout">
            <a:avLst>
              <a:gd name="adj1" fmla="val -65731"/>
              <a:gd name="adj2" fmla="val 565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7" name="AutoShape 7"/>
          <p:cNvSpPr>
            <a:spLocks noChangeArrowheads="1"/>
          </p:cNvSpPr>
          <p:nvPr/>
        </p:nvSpPr>
        <p:spPr bwMode="auto">
          <a:xfrm>
            <a:off x="6118017" y="2862407"/>
            <a:ext cx="2645569" cy="514350"/>
          </a:xfrm>
          <a:prstGeom prst="wedgeRoundRectCallout">
            <a:avLst>
              <a:gd name="adj1" fmla="val -64228"/>
              <a:gd name="adj2" fmla="val 3916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maria</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8" name="AutoShape 7"/>
          <p:cNvSpPr>
            <a:spLocks noChangeArrowheads="1"/>
          </p:cNvSpPr>
          <p:nvPr/>
        </p:nvSpPr>
        <p:spPr bwMode="auto">
          <a:xfrm>
            <a:off x="5943600" y="1874152"/>
            <a:ext cx="2819985" cy="853760"/>
          </a:xfrm>
          <a:prstGeom prst="wedgeRoundRectCallout">
            <a:avLst>
              <a:gd name="adj1" fmla="val -63078"/>
              <a:gd name="adj2" fmla="val -1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Use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users:peter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 as key to hold user data</a:t>
            </a:r>
          </a:p>
        </p:txBody>
      </p:sp>
      <p:sp>
        <p:nvSpPr>
          <p:cNvPr id="9" name="AutoShape 7"/>
          <p:cNvSpPr>
            <a:spLocks noChangeArrowheads="1"/>
          </p:cNvSpPr>
          <p:nvPr/>
        </p:nvSpPr>
        <p:spPr bwMode="auto">
          <a:xfrm>
            <a:off x="3734401" y="3829050"/>
            <a:ext cx="1866299" cy="361892"/>
          </a:xfrm>
          <a:prstGeom prst="wedgeRoundRectCallout">
            <a:avLst>
              <a:gd name="adj1" fmla="val -68051"/>
              <a:gd name="adj2" fmla="val 417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users</a:t>
            </a:r>
          </a:p>
        </p:txBody>
      </p:sp>
      <p:sp>
        <p:nvSpPr>
          <p:cNvPr id="10" name="AutoShape 7"/>
          <p:cNvSpPr>
            <a:spLocks noChangeArrowheads="1"/>
          </p:cNvSpPr>
          <p:nvPr/>
        </p:nvSpPr>
        <p:spPr bwMode="auto">
          <a:xfrm>
            <a:off x="3734401" y="4326006"/>
            <a:ext cx="2209199" cy="641745"/>
          </a:xfrm>
          <a:prstGeom prst="wedgeRoundRectCallout">
            <a:avLst>
              <a:gd name="adj1" fmla="val -70301"/>
              <a:gd name="adj2" fmla="val -217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properties for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Tree>
    <p:extLst>
      <p:ext uri="{BB962C8B-B14F-4D97-AF65-F5344CB8AC3E}">
        <p14:creationId xmlns:p14="http://schemas.microsoft.com/office/powerpoint/2010/main" val="3105496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5" name="Content Placeholder 4"/>
          <p:cNvSpPr>
            <a:spLocks noGrp="1"/>
          </p:cNvSpPr>
          <p:nvPr>
            <p:ph idx="1"/>
          </p:nvPr>
        </p:nvSpPr>
        <p:spPr>
          <a:xfrm>
            <a:off x="144000" y="863341"/>
            <a:ext cx="8853616" cy="4177766"/>
          </a:xfrm>
        </p:spPr>
        <p:txBody>
          <a:bodyPr>
            <a:noAutofit/>
          </a:bodyPr>
          <a:lstStyle/>
          <a:p>
            <a:pPr marL="333375" indent="-333375">
              <a:lnSpc>
                <a:spcPct val="100000"/>
              </a:lnSpc>
              <a:buFontTx/>
              <a:buAutoNum type="arabicPeriod"/>
            </a:pPr>
            <a:r>
              <a:rPr lang="en-GB" dirty="0"/>
              <a:t>Redis is ultra-fast in-memory data store</a:t>
            </a:r>
          </a:p>
          <a:p>
            <a:pPr marL="571460" lvl="1" indent="-342900">
              <a:lnSpc>
                <a:spcPct val="100000"/>
              </a:lnSpc>
            </a:pPr>
            <a:r>
              <a:rPr lang="en-GB" dirty="0"/>
              <a:t>Not a database, used along with databases</a:t>
            </a:r>
          </a:p>
          <a:p>
            <a:pPr marL="333375" indent="-333375">
              <a:lnSpc>
                <a:spcPct val="100000"/>
              </a:lnSpc>
              <a:buFontTx/>
              <a:buAutoNum type="arabicPeriod"/>
            </a:pPr>
            <a:r>
              <a:rPr lang="en-GB" dirty="0"/>
              <a:t>Supports strings, numbers, lists, hashes,</a:t>
            </a:r>
            <a:br>
              <a:rPr lang="en-GB" dirty="0"/>
            </a:br>
            <a:r>
              <a:rPr lang="en-GB" dirty="0"/>
              <a:t>sets, sorted sets, publish / subscribe</a:t>
            </a:r>
            <a:br>
              <a:rPr lang="en-GB" dirty="0"/>
            </a:br>
            <a:r>
              <a:rPr lang="en-GB" dirty="0"/>
              <a:t>messaging</a:t>
            </a:r>
          </a:p>
          <a:p>
            <a:pPr marL="333375" indent="-333375">
              <a:lnSpc>
                <a:spcPct val="100000"/>
              </a:lnSpc>
              <a:buFontTx/>
              <a:buAutoNum type="arabicPeriod"/>
            </a:pPr>
            <a:r>
              <a:rPr lang="en-GB" dirty="0"/>
              <a:t>Used for caching / simple apps</a:t>
            </a:r>
            <a:endParaRPr lang="en-US" dirty="0"/>
          </a:p>
        </p:txBody>
      </p:sp>
      <p:sp>
        <p:nvSpPr>
          <p:cNvPr id="4" name="Title 3"/>
          <p:cNvSpPr>
            <a:spLocks noGrp="1"/>
          </p:cNvSpPr>
          <p:nvPr>
            <p:ph type="title"/>
          </p:nvPr>
        </p:nvSpPr>
        <p:spPr/>
        <p:txBody>
          <a:bodyPr>
            <a:normAutofit/>
          </a:bodyPr>
          <a:lstStyle/>
          <a:p>
            <a:r>
              <a:rPr lang="en-US" dirty="0"/>
              <a:t>Summary</a:t>
            </a:r>
          </a:p>
        </p:txBody>
      </p:sp>
      <p:pic>
        <p:nvPicPr>
          <p:cNvPr id="11" name="Picture 4" descr="D:\_WORK PROJECTS\Nakov\Presentation Slides Design\Question Summary Slide\Store\minions summary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1151429"/>
            <a:ext cx="1828800" cy="1828800"/>
          </a:xfrm>
          <a:prstGeom prst="rect">
            <a:avLst/>
          </a:prstGeom>
          <a:noFill/>
        </p:spPr>
      </p:pic>
      <p:grpSp>
        <p:nvGrpSpPr>
          <p:cNvPr id="7" name="Group 6"/>
          <p:cNvGrpSpPr/>
          <p:nvPr/>
        </p:nvGrpSpPr>
        <p:grpSpPr>
          <a:xfrm>
            <a:off x="6233110" y="3429000"/>
            <a:ext cx="2311490" cy="1221094"/>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8025" b="1" i="0" u="none" strike="noStrike" kern="1200" cap="none" spc="0" normalizeH="0" baseline="0" noProof="0" dirty="0">
                  <a:ln w="3175">
                    <a:solidFill>
                      <a:srgbClr val="FFFFFF">
                        <a:alpha val="50000"/>
                      </a:srgbClr>
                    </a:solidFill>
                    <a:prstDash val="solid"/>
                  </a:ln>
                  <a:solidFill>
                    <a:srgbClr val="F0A22E">
                      <a:lumMod val="40000"/>
                      <a:lumOff val="60000"/>
                      <a:alpha val="49804"/>
                    </a:srgbClr>
                  </a:solidFill>
                  <a:effectLst>
                    <a:outerShdw blurRad="88900" sx="102000" sy="102000" algn="ctr" rotWithShape="0">
                      <a:prstClr val="black"/>
                    </a:outerShdw>
                  </a:effectLst>
                  <a:uLnTx/>
                  <a:uFillTx/>
                  <a:latin typeface="Calibri"/>
                  <a:ea typeface=""/>
                  <a:cs typeface="+mn-cs"/>
                </a:rPr>
                <a:t>Databases</a:t>
              </a:r>
            </a:p>
          </p:txBody>
        </p:sp>
      </p:grpSp>
    </p:spTree>
    <p:extLst>
      <p:ext uri="{BB962C8B-B14F-4D97-AF65-F5344CB8AC3E}">
        <p14:creationId xmlns:p14="http://schemas.microsoft.com/office/powerpoint/2010/main" val="1520040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 SQL</a:t>
            </a:r>
          </a:p>
        </p:txBody>
      </p:sp>
    </p:spTree>
    <p:extLst>
      <p:ext uri="{BB962C8B-B14F-4D97-AF65-F5344CB8AC3E}">
        <p14:creationId xmlns:p14="http://schemas.microsoft.com/office/powerpoint/2010/main" val="2391954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1219645912"/>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3868546771"/>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1650903876"/>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300514914"/>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Scalability</a:t>
            </a:r>
          </a:p>
        </p:txBody>
      </p:sp>
      <p:pic>
        <p:nvPicPr>
          <p:cNvPr id="3" name="Picture 2"/>
          <p:cNvPicPr>
            <a:picLocks noChangeAspect="1"/>
          </p:cNvPicPr>
          <p:nvPr/>
        </p:nvPicPr>
        <p:blipFill>
          <a:blip r:embed="rId2"/>
          <a:stretch>
            <a:fillRect/>
          </a:stretch>
        </p:blipFill>
        <p:spPr>
          <a:xfrm>
            <a:off x="838200" y="590550"/>
            <a:ext cx="7315200" cy="4096823"/>
          </a:xfrm>
          <a:prstGeom prst="rect">
            <a:avLst/>
          </a:prstGeom>
        </p:spPr>
      </p:pic>
    </p:spTree>
    <p:extLst>
      <p:ext uri="{BB962C8B-B14F-4D97-AF65-F5344CB8AC3E}">
        <p14:creationId xmlns:p14="http://schemas.microsoft.com/office/powerpoint/2010/main" val="1860129971"/>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73856" y="1224042"/>
            <a:ext cx="4286250" cy="1777052"/>
          </a:xfrm>
          <a:prstGeom prst="rect">
            <a:avLst/>
          </a:prstGeom>
          <a:ln w="38100">
            <a:solidFill>
              <a:schemeClr val="accent1">
                <a:shade val="95000"/>
                <a:satMod val="105000"/>
              </a:schemeClr>
            </a:solidFill>
          </a:ln>
        </p:spPr>
      </p:pic>
      <p:sp>
        <p:nvSpPr>
          <p:cNvPr id="2" name="Title 1"/>
          <p:cNvSpPr>
            <a:spLocks noGrp="1"/>
          </p:cNvSpPr>
          <p:nvPr>
            <p:ph type="title"/>
          </p:nvPr>
        </p:nvSpPr>
        <p:spPr/>
        <p:txBody>
          <a:bodyPr/>
          <a:lstStyle/>
          <a:p>
            <a:r>
              <a:rPr lang="en-US" dirty="0"/>
              <a:t>Client </a:t>
            </a:r>
            <a:r>
              <a:rPr lang="mr-IN" dirty="0"/>
              <a:t>–</a:t>
            </a:r>
            <a:r>
              <a:rPr lang="en-US" dirty="0"/>
              <a:t> Server State and Cursors Concept</a:t>
            </a:r>
          </a:p>
        </p:txBody>
      </p:sp>
      <p:sp>
        <p:nvSpPr>
          <p:cNvPr id="6" name="TextBox 5"/>
          <p:cNvSpPr txBox="1"/>
          <p:nvPr/>
        </p:nvSpPr>
        <p:spPr>
          <a:xfrm>
            <a:off x="1219200" y="602218"/>
            <a:ext cx="1560940" cy="369332"/>
          </a:xfrm>
          <a:prstGeom prst="rect">
            <a:avLst/>
          </a:prstGeom>
          <a:noFill/>
        </p:spPr>
        <p:txBody>
          <a:bodyPr wrap="none" rtlCol="0">
            <a:spAutoFit/>
          </a:bodyPr>
          <a:lstStyle/>
          <a:p>
            <a:r>
              <a:rPr lang="en-US"/>
              <a:t>(Logical) Client</a:t>
            </a:r>
          </a:p>
        </p:txBody>
      </p:sp>
      <p:sp>
        <p:nvSpPr>
          <p:cNvPr id="7" name="TextBox 6"/>
          <p:cNvSpPr txBox="1"/>
          <p:nvPr/>
        </p:nvSpPr>
        <p:spPr>
          <a:xfrm>
            <a:off x="5791200" y="428770"/>
            <a:ext cx="1620700" cy="369332"/>
          </a:xfrm>
          <a:prstGeom prst="rect">
            <a:avLst/>
          </a:prstGeom>
          <a:noFill/>
        </p:spPr>
        <p:txBody>
          <a:bodyPr wrap="none" rtlCol="0">
            <a:spAutoFit/>
          </a:bodyPr>
          <a:lstStyle/>
          <a:p>
            <a:r>
              <a:rPr lang="en-US" dirty="0"/>
              <a:t>(Logical) Server</a:t>
            </a:r>
          </a:p>
        </p:txBody>
      </p:sp>
      <p:cxnSp>
        <p:nvCxnSpPr>
          <p:cNvPr id="9" name="Straight Arrow Connector 8"/>
          <p:cNvCxnSpPr/>
          <p:nvPr/>
        </p:nvCxnSpPr>
        <p:spPr>
          <a:xfrm>
            <a:off x="3551653" y="2266950"/>
            <a:ext cx="1096547" cy="304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275946" y="3207020"/>
            <a:ext cx="2084160" cy="369332"/>
          </a:xfrm>
          <a:prstGeom prst="rect">
            <a:avLst/>
          </a:prstGeom>
          <a:noFill/>
        </p:spPr>
        <p:txBody>
          <a:bodyPr wrap="none" rtlCol="0">
            <a:spAutoFit/>
          </a:bodyPr>
          <a:lstStyle/>
          <a:p>
            <a:r>
              <a:rPr lang="en-US"/>
              <a:t>Stateless interaction</a:t>
            </a:r>
            <a:endParaRPr lang="en-US" dirty="0"/>
          </a:p>
        </p:txBody>
      </p:sp>
      <p:pic>
        <p:nvPicPr>
          <p:cNvPr id="3" name="Picture 2"/>
          <p:cNvPicPr>
            <a:picLocks noChangeAspect="1"/>
          </p:cNvPicPr>
          <p:nvPr/>
        </p:nvPicPr>
        <p:blipFill>
          <a:blip r:embed="rId3"/>
          <a:stretch>
            <a:fillRect/>
          </a:stretch>
        </p:blipFill>
        <p:spPr>
          <a:xfrm>
            <a:off x="4724400" y="923432"/>
            <a:ext cx="4311328" cy="2403035"/>
          </a:xfrm>
          <a:prstGeom prst="rect">
            <a:avLst/>
          </a:prstGeom>
          <a:ln w="38100">
            <a:solidFill>
              <a:schemeClr val="accent1">
                <a:shade val="95000"/>
                <a:satMod val="105000"/>
              </a:schemeClr>
            </a:solidFill>
          </a:ln>
        </p:spPr>
      </p:pic>
    </p:spTree>
    <p:extLst>
      <p:ext uri="{BB962C8B-B14F-4D97-AF65-F5344CB8AC3E}">
        <p14:creationId xmlns:p14="http://schemas.microsoft.com/office/powerpoint/2010/main" val="873358661"/>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Nothing Architecture</a:t>
            </a:r>
          </a:p>
        </p:txBody>
      </p:sp>
      <p:pic>
        <p:nvPicPr>
          <p:cNvPr id="4" name="Picture 3"/>
          <p:cNvPicPr>
            <a:picLocks noChangeAspect="1"/>
          </p:cNvPicPr>
          <p:nvPr/>
        </p:nvPicPr>
        <p:blipFill>
          <a:blip r:embed="rId2"/>
          <a:stretch>
            <a:fillRect/>
          </a:stretch>
        </p:blipFill>
        <p:spPr>
          <a:xfrm>
            <a:off x="1143000" y="438150"/>
            <a:ext cx="5635220" cy="4230832"/>
          </a:xfrm>
          <a:prstGeom prst="rect">
            <a:avLst/>
          </a:prstGeom>
        </p:spPr>
      </p:pic>
    </p:spTree>
    <p:extLst>
      <p:ext uri="{BB962C8B-B14F-4D97-AF65-F5344CB8AC3E}">
        <p14:creationId xmlns:p14="http://schemas.microsoft.com/office/powerpoint/2010/main" val="2217618677"/>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4" name="Picture 3"/>
          <p:cNvPicPr>
            <a:picLocks noChangeAspect="1"/>
          </p:cNvPicPr>
          <p:nvPr/>
        </p:nvPicPr>
        <p:blipFill>
          <a:blip r:embed="rId2"/>
          <a:stretch>
            <a:fillRect/>
          </a:stretch>
        </p:blipFill>
        <p:spPr>
          <a:xfrm>
            <a:off x="245097" y="2463800"/>
            <a:ext cx="3506367" cy="2178050"/>
          </a:xfrm>
          <a:prstGeom prst="rect">
            <a:avLst/>
          </a:prstGeom>
        </p:spPr>
      </p:pic>
      <p:pic>
        <p:nvPicPr>
          <p:cNvPr id="5" name="Picture 4"/>
          <p:cNvPicPr>
            <a:picLocks noChangeAspect="1"/>
          </p:cNvPicPr>
          <p:nvPr/>
        </p:nvPicPr>
        <p:blipFill>
          <a:blip r:embed="rId3"/>
          <a:stretch>
            <a:fillRect/>
          </a:stretch>
        </p:blipFill>
        <p:spPr>
          <a:xfrm>
            <a:off x="2743200" y="88900"/>
            <a:ext cx="3501843" cy="237490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5562600" y="1047750"/>
            <a:ext cx="3279062" cy="3562350"/>
          </a:xfrm>
          <a:prstGeom prst="rect">
            <a:avLst/>
          </a:prstGeom>
          <a:ln>
            <a:solidFill>
              <a:schemeClr val="tx1"/>
            </a:solidFill>
          </a:ln>
        </p:spPr>
      </p:pic>
    </p:spTree>
    <p:extLst>
      <p:ext uri="{BB962C8B-B14F-4D97-AF65-F5344CB8AC3E}">
        <p14:creationId xmlns:p14="http://schemas.microsoft.com/office/powerpoint/2010/main" val="424256689"/>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3" name="Picture 2"/>
          <p:cNvPicPr>
            <a:picLocks noChangeAspect="1"/>
          </p:cNvPicPr>
          <p:nvPr/>
        </p:nvPicPr>
        <p:blipFill>
          <a:blip r:embed="rId2"/>
          <a:stretch>
            <a:fillRect/>
          </a:stretch>
        </p:blipFill>
        <p:spPr>
          <a:xfrm>
            <a:off x="152400" y="895350"/>
            <a:ext cx="3193205" cy="3035300"/>
          </a:xfrm>
          <a:prstGeom prst="rect">
            <a:avLst/>
          </a:prstGeom>
        </p:spPr>
      </p:pic>
      <p:pic>
        <p:nvPicPr>
          <p:cNvPr id="8" name="Picture 7"/>
          <p:cNvPicPr>
            <a:picLocks noChangeAspect="1"/>
          </p:cNvPicPr>
          <p:nvPr/>
        </p:nvPicPr>
        <p:blipFill>
          <a:blip r:embed="rId3"/>
          <a:stretch>
            <a:fillRect/>
          </a:stretch>
        </p:blipFill>
        <p:spPr>
          <a:xfrm>
            <a:off x="4343400" y="133350"/>
            <a:ext cx="3939457" cy="4518025"/>
          </a:xfrm>
          <a:prstGeom prst="rect">
            <a:avLst/>
          </a:prstGeom>
        </p:spPr>
      </p:pic>
    </p:spTree>
    <p:extLst>
      <p:ext uri="{BB962C8B-B14F-4D97-AF65-F5344CB8AC3E}">
        <p14:creationId xmlns:p14="http://schemas.microsoft.com/office/powerpoint/2010/main" val="146698027"/>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2" name="Title 1"/>
          <p:cNvSpPr>
            <a:spLocks noGrp="1"/>
          </p:cNvSpPr>
          <p:nvPr>
            <p:ph type="title"/>
          </p:nvPr>
        </p:nvSpPr>
        <p:spPr/>
        <p:txBody>
          <a:bodyPr/>
          <a:lstStyle/>
          <a:p>
            <a:r>
              <a:rPr lang="en-US" dirty="0" err="1"/>
              <a:t>DynamoDB</a:t>
            </a:r>
            <a:r>
              <a:rPr lang="en-US" dirty="0"/>
              <a:t> Summary</a:t>
            </a:r>
          </a:p>
        </p:txBody>
      </p:sp>
      <p:sp>
        <p:nvSpPr>
          <p:cNvPr id="3" name="Content Placeholder 2"/>
          <p:cNvSpPr>
            <a:spLocks noGrp="1"/>
          </p:cNvSpPr>
          <p:nvPr>
            <p:ph sz="half" idx="1"/>
          </p:nvPr>
        </p:nvSpPr>
        <p:spPr>
          <a:xfrm>
            <a:off x="228600" y="590550"/>
            <a:ext cx="5181600" cy="3924694"/>
          </a:xfr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Tree>
    <p:extLst>
      <p:ext uri="{BB962C8B-B14F-4D97-AF65-F5344CB8AC3E}">
        <p14:creationId xmlns:p14="http://schemas.microsoft.com/office/powerpoint/2010/main" val="3592294333"/>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then Update Conflict</a:t>
            </a:r>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a:t>If</a:t>
            </a:r>
          </a:p>
          <a:p>
            <a:pPr lvl="1">
              <a:spcBef>
                <a:spcPts val="0"/>
              </a:spcBef>
              <a:spcAft>
                <a:spcPts val="200"/>
              </a:spcAft>
            </a:pPr>
            <a:r>
              <a:rPr lang="en-US" sz="1400" dirty="0"/>
              <a:t>The written value</a:t>
            </a:r>
          </a:p>
          <a:p>
            <a:pPr lvl="1">
              <a:spcBef>
                <a:spcPts val="0"/>
              </a:spcBef>
              <a:spcAft>
                <a:spcPts val="200"/>
              </a:spcAft>
            </a:pPr>
            <a:r>
              <a:rPr lang="en-US" sz="1400" dirty="0"/>
              <a:t>Depends on the read value.</a:t>
            </a:r>
          </a:p>
          <a:p>
            <a:pPr lvl="1">
              <a:spcBef>
                <a:spcPts val="0"/>
              </a:spcBef>
              <a:spcAft>
                <a:spcPts val="200"/>
              </a:spcAft>
            </a:pPr>
            <a:r>
              <a:rPr lang="en-US" sz="1400" dirty="0"/>
              <a:t>The resource may be in the wrong state at the end.</a:t>
            </a:r>
          </a:p>
          <a:p>
            <a:pPr>
              <a:spcBef>
                <a:spcPts val="0"/>
              </a:spcBef>
              <a:spcAft>
                <a:spcPts val="200"/>
              </a:spcAft>
            </a:pPr>
            <a:r>
              <a:rPr lang="en-US" dirty="0"/>
              <a:t>The execution was RRWW</a:t>
            </a:r>
          </a:p>
          <a:p>
            <a:pPr>
              <a:spcBef>
                <a:spcPts val="0"/>
              </a:spcBef>
              <a:spcAft>
                <a:spcPts val="200"/>
              </a:spcAft>
            </a:pPr>
            <a:r>
              <a:rPr lang="en-US" dirty="0"/>
              <a:t>But the intent was RWRW.</a:t>
            </a:r>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FF00"/>
                </a:solidFill>
              </a:rPr>
              <a:t>Some</a:t>
            </a:r>
          </a:p>
          <a:p>
            <a:pPr algn="ctr"/>
            <a:r>
              <a:rPr lang="en-US" dirty="0">
                <a:solidFill>
                  <a:srgbClr val="FFFF00"/>
                </a:solidFill>
              </a:rPr>
              <a:t>Resource</a:t>
            </a: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 Mary changes the data based on values.</a:t>
            </a:r>
          </a:p>
        </p:txBody>
      </p:sp>
    </p:spTree>
    <p:extLst>
      <p:ext uri="{BB962C8B-B14F-4D97-AF65-F5344CB8AC3E}">
        <p14:creationId xmlns:p14="http://schemas.microsoft.com/office/powerpoint/2010/main" val="1499953828"/>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228600" y="666750"/>
            <a:ext cx="8495740" cy="3962400"/>
          </a:xfrm>
        </p:spPr>
        <p:txBody>
          <a:bodyPr>
            <a:normAutofit fontScale="77500" lnSpcReduction="20000"/>
          </a:bodyPr>
          <a:lstStyle/>
          <a:p>
            <a:pPr>
              <a:lnSpc>
                <a:spcPct val="120000"/>
              </a:lnSpc>
              <a:spcBef>
                <a:spcPts val="0"/>
              </a:spcBef>
              <a:spcAft>
                <a:spcPts val="200"/>
              </a:spcAft>
            </a:pPr>
            <a:r>
              <a:rPr lang="en-US" dirty="0"/>
              <a:t>There are two basic approaches to implementing isolation</a:t>
            </a:r>
          </a:p>
          <a:p>
            <a:pPr lvl="1">
              <a:lnSpc>
                <a:spcPct val="120000"/>
              </a:lnSpc>
              <a:spcBef>
                <a:spcPts val="0"/>
              </a:spcBef>
              <a:spcAft>
                <a:spcPts val="200"/>
              </a:spcAft>
            </a:pPr>
            <a:r>
              <a:rPr lang="en-US" dirty="0"/>
              <a:t>Locking/Pessimistic, e.g. cursor isolation</a:t>
            </a:r>
          </a:p>
          <a:p>
            <a:pPr lvl="1">
              <a:lnSpc>
                <a:spcPct val="120000"/>
              </a:lnSpc>
              <a:spcBef>
                <a:spcPts val="0"/>
              </a:spcBef>
              <a:spcAft>
                <a:spcPts val="200"/>
              </a:spcAft>
            </a:pPr>
            <a:r>
              <a:rPr lang="en-US" dirty="0"/>
              <a:t>Optimistic: Before committing, each transaction verifies that no other transaction has modified the data it has read.</a:t>
            </a:r>
          </a:p>
          <a:p>
            <a:pPr>
              <a:lnSpc>
                <a:spcPct val="120000"/>
              </a:lnSpc>
              <a:spcBef>
                <a:spcPts val="0"/>
              </a:spcBef>
              <a:spcAft>
                <a:spcPts val="200"/>
              </a:spcAft>
            </a:pPr>
            <a:r>
              <a:rPr lang="en-US" dirty="0"/>
              <a:t>How does this work in REST?</a:t>
            </a:r>
          </a:p>
          <a:p>
            <a:pPr lvl="1">
              <a:lnSpc>
                <a:spcPct val="120000"/>
              </a:lnSpc>
              <a:spcBef>
                <a:spcPts val="0"/>
              </a:spcBef>
              <a:spcAft>
                <a:spcPts val="200"/>
              </a:spcAft>
            </a:pPr>
            <a:r>
              <a:rPr lang="en-US" dirty="0"/>
              <a:t>The server maintains an </a:t>
            </a:r>
            <a:r>
              <a:rPr lang="en-US" dirty="0" err="1"/>
              <a:t>ETag</a:t>
            </a:r>
            <a:r>
              <a:rPr lang="en-US" dirty="0"/>
              <a:t> (Entity Tag) for each resource.</a:t>
            </a:r>
          </a:p>
          <a:p>
            <a:pPr lvl="1">
              <a:lnSpc>
                <a:spcPct val="120000"/>
              </a:lnSpc>
              <a:spcBef>
                <a:spcPts val="0"/>
              </a:spcBef>
              <a:spcAft>
                <a:spcPts val="200"/>
              </a:spcAft>
            </a:pPr>
            <a:r>
              <a:rPr lang="en-US" dirty="0"/>
              <a:t>Every time a resource’s state changes, the server computes a new </a:t>
            </a:r>
            <a:r>
              <a:rPr lang="en-US" dirty="0" err="1"/>
              <a:t>ETag</a:t>
            </a:r>
            <a:r>
              <a:rPr lang="en-US" dirty="0"/>
              <a:t>.</a:t>
            </a:r>
          </a:p>
          <a:p>
            <a:pPr lvl="1">
              <a:lnSpc>
                <a:spcPct val="120000"/>
              </a:lnSpc>
              <a:spcBef>
                <a:spcPts val="0"/>
              </a:spcBef>
              <a:spcAft>
                <a:spcPts val="200"/>
              </a:spcAft>
            </a:pPr>
            <a:r>
              <a:rPr lang="en-US" dirty="0"/>
              <a:t>The server includes the </a:t>
            </a:r>
            <a:r>
              <a:rPr lang="en-US" dirty="0" err="1"/>
              <a:t>ETag</a:t>
            </a:r>
            <a:r>
              <a:rPr lang="en-US" dirty="0"/>
              <a:t> in the header when returning data to the client.</a:t>
            </a:r>
          </a:p>
          <a:p>
            <a:pPr lvl="1">
              <a:lnSpc>
                <a:spcPct val="120000"/>
              </a:lnSpc>
              <a:spcBef>
                <a:spcPts val="0"/>
              </a:spcBef>
              <a:spcAft>
                <a:spcPts val="200"/>
              </a:spcAft>
            </a:pPr>
            <a:r>
              <a:rPr lang="en-US" dirty="0"/>
              <a:t>The server may </a:t>
            </a:r>
            <a:r>
              <a:rPr lang="en-US" i="1" dirty="0"/>
              <a:t>optionally</a:t>
            </a:r>
            <a:r>
              <a:rPr lang="en-US" dirty="0"/>
              <a:t> maintain and return “Last Modified” time for resources.</a:t>
            </a:r>
          </a:p>
          <a:p>
            <a:pPr>
              <a:lnSpc>
                <a:spcPct val="120000"/>
              </a:lnSpc>
              <a:spcBef>
                <a:spcPts val="0"/>
              </a:spcBef>
              <a:spcAft>
                <a:spcPts val="200"/>
              </a:spcAft>
            </a:pPr>
            <a:r>
              <a:rPr lang="en-US" dirty="0"/>
              <a:t>Semantics on updates</a:t>
            </a:r>
          </a:p>
          <a:p>
            <a:pPr lvl="1">
              <a:lnSpc>
                <a:spcPct val="120000"/>
              </a:lnSpc>
              <a:spcBef>
                <a:spcPts val="0"/>
              </a:spcBef>
              <a:spcAft>
                <a:spcPts val="200"/>
              </a:spcAft>
            </a:pPr>
            <a:r>
              <a:rPr lang="en-US" dirty="0"/>
              <a:t>If-Match – value of a previous calls </a:t>
            </a:r>
            <a:r>
              <a:rPr lang="en-US" dirty="0" err="1"/>
              <a:t>ETag</a:t>
            </a:r>
            <a:r>
              <a:rPr lang="en-US" dirty="0"/>
              <a:t> response used with a PUT or DELETE. Server should only act if nobody else has modified the resource since you last fetched it. Otherwise provides a 412.</a:t>
            </a:r>
          </a:p>
          <a:p>
            <a:pPr lvl="1">
              <a:lnSpc>
                <a:spcPct val="120000"/>
              </a:lnSpc>
              <a:spcBef>
                <a:spcPts val="0"/>
              </a:spcBef>
              <a:spcAft>
                <a:spcPts val="200"/>
              </a:spcAft>
            </a:pPr>
            <a:r>
              <a:rPr lang="en-US"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00"/>
              </a:spcAft>
            </a:pPr>
            <a:r>
              <a:rPr lang="en-US" dirty="0"/>
              <a:t>If-None-Match –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304.</a:t>
            </a:r>
          </a:p>
          <a:p>
            <a:pPr lvl="1">
              <a:lnSpc>
                <a:spcPct val="120000"/>
              </a:lnSpc>
              <a:spcBef>
                <a:spcPts val="0"/>
              </a:spcBef>
              <a:spcAft>
                <a:spcPts val="200"/>
              </a:spcAft>
            </a:pPr>
            <a:r>
              <a:rPr lang="en-US" dirty="0"/>
              <a:t>If-Unmodified-Since –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038551979"/>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schemas.microsoft.com/sharepoint/v3/fields"/>
    <ds:schemaRef ds:uri="http://purl.org/dc/elements/1.1/"/>
    <ds:schemaRef ds:uri="http://www.w3.org/XML/1998/namespace"/>
    <ds:schemaRef ds:uri="http://purl.org/dc/dcmityp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15362</TotalTime>
  <Words>3484</Words>
  <Application>Microsoft Macintosh PowerPoint</Application>
  <PresentationFormat>On-screen Show (16:9)</PresentationFormat>
  <Paragraphs>479</Paragraphs>
  <Slides>73</Slides>
  <Notes>22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73</vt:i4>
      </vt:variant>
    </vt:vector>
  </HeadingPairs>
  <TitlesOfParts>
    <vt:vector size="84" baseType="lpstr">
      <vt:lpstr>Arial</vt:lpstr>
      <vt:lpstr>Calibri</vt:lpstr>
      <vt:lpstr>Century Schoolbook</vt:lpstr>
      <vt:lpstr>Consolas</vt:lpstr>
      <vt:lpstr>Museo For Dell</vt:lpstr>
      <vt:lpstr>Museo Sans For Dell</vt:lpstr>
      <vt:lpstr>OpenSans</vt:lpstr>
      <vt:lpstr>Wingdings</vt:lpstr>
      <vt:lpstr>Office Theme</vt:lpstr>
      <vt:lpstr>1_Office Theme</vt:lpstr>
      <vt:lpstr>SoftUni 16x9</vt:lpstr>
      <vt:lpstr>PowerPoint Presentation</vt:lpstr>
      <vt:lpstr>PowerPoint Presentation</vt:lpstr>
      <vt:lpstr>REST</vt:lpstr>
      <vt:lpstr>State</vt:lpstr>
      <vt:lpstr>State</vt:lpstr>
      <vt:lpstr>Client – Server State and Cursors Concept</vt:lpstr>
      <vt:lpstr>Client – Server State and Cursors Concept</vt:lpstr>
      <vt:lpstr>Read then Update Conflict</vt:lpstr>
      <vt:lpstr>Isolation/Concurrency Control</vt:lpstr>
      <vt:lpstr>Conditional Processing (https://blog.4psa.com/rest-best-practices-managing-concurrent-updates/)</vt:lpstr>
      <vt:lpstr>ETag Processing</vt:lpstr>
      <vt:lpstr>PowerPoint Presentation</vt:lpstr>
      <vt:lpstr>PowerPoint Presentation</vt:lpstr>
      <vt:lpstr>Overview (I) (https://en.wikipedia.org/wiki/NoSQL)</vt:lpstr>
      <vt:lpstr>Overview (I) (https://en.wikipedia.org/wiki/NoSQL)</vt:lpstr>
      <vt:lpstr>One Taxonomy</vt:lpstr>
      <vt:lpstr>Another Taxonomy</vt:lpstr>
      <vt:lpstr>PowerPoint Presentation</vt:lpstr>
      <vt:lpstr>ACID</vt:lpstr>
      <vt:lpstr>CAP Theorem</vt:lpstr>
      <vt:lpstr>Consistency Models</vt:lpstr>
      <vt:lpstr>Eventual Consistency</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Facebook Graph API</vt:lpstr>
      <vt:lpstr>Facebook Graph API</vt:lpstr>
      <vt:lpstr>Facebook Graph API – Examples </vt:lpstr>
      <vt:lpstr>Facebook Graph API – Examples </vt:lpstr>
      <vt:lpstr>Facebook Applications</vt:lpstr>
      <vt:lpstr>PowerPoint Presentation</vt:lpstr>
      <vt:lpstr>Graph Databases</vt:lpstr>
      <vt:lpstr>PowerPoint Presentation</vt:lpstr>
      <vt:lpstr>Redis</vt:lpstr>
      <vt:lpstr>Redis</vt:lpstr>
      <vt:lpstr>What is Redis?</vt:lpstr>
      <vt:lpstr>Redis: Features</vt:lpstr>
      <vt:lpstr>Redis: Data Model</vt:lpstr>
      <vt:lpstr>Redis: Commands</vt:lpstr>
      <vt:lpstr>String Commands</vt:lpstr>
      <vt:lpstr>Working with Keys</vt:lpstr>
      <vt:lpstr>Working with Hashes (Hash Tables)</vt:lpstr>
      <vt:lpstr>Working with Lists</vt:lpstr>
      <vt:lpstr>Working with Sets</vt:lpstr>
      <vt:lpstr>Working with Sorted Sets</vt:lpstr>
      <vt:lpstr>Publish / Subscribe Commands</vt:lpstr>
      <vt:lpstr>Using Redis as a Database</vt:lpstr>
      <vt:lpstr>Summary</vt:lpstr>
      <vt:lpstr>PowerPoint Presentation</vt:lpstr>
      <vt:lpstr>DynamoDB Data Model</vt:lpstr>
      <vt:lpstr>DynamoDB Data Model</vt:lpstr>
      <vt:lpstr>DynamoDB</vt:lpstr>
      <vt:lpstr>DynamoDB Hashing</vt:lpstr>
      <vt:lpstr>Approaches to Scalability</vt:lpstr>
      <vt:lpstr>Share Nothing Architecture</vt:lpstr>
      <vt:lpstr>Sample Code</vt:lpstr>
      <vt:lpstr>Sample Code</vt:lpstr>
      <vt:lpstr>DynamoDB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401</cp:revision>
  <cp:lastPrinted>2018-11-15T21:01:50Z</cp:lastPrinted>
  <dcterms:created xsi:type="dcterms:W3CDTF">2010-04-12T23:12:02Z</dcterms:created>
  <dcterms:modified xsi:type="dcterms:W3CDTF">2020-04-27T19:56:29Z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